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6858000" cx="9144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29" roundtripDataSignature="AMtx7mjLYqBQAQFh5boPOZv0R3xK8j8gv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AD57595-A140-4C5B-BCAB-ADFDDF607F21}">
  <a:tblStyle styleId="{1AD57595-A140-4C5B-BCAB-ADFDDF607F21}"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402130A0-EDDB-4C1D-B18D-17C8459B9B57}"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2.png>
</file>

<file path=ppt/media/image3.png>
</file>

<file path=ppt/media/image4.jpg>
</file>

<file path=ppt/media/image5.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https://www.ryse.energy/3kw-wind-turbines/#iLightbox[gallery_image_1]/11</a:t>
            </a:r>
            <a:endParaRPr/>
          </a:p>
        </p:txBody>
      </p:sp>
      <p:sp>
        <p:nvSpPr>
          <p:cNvPr id="52" name="Google Shape;5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50097236e2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g150097236e2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50097236e2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g150097236e2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50097236e2_0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g150097236e2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50097236e2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150097236e2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50097236e2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g150097236e2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5d998551cc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15d998551cc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5f12760f15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15f12760f15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609005e97c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g1609005e97c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50fb8fde24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https://www.ryse.energy/3kw-wind-turbines/#iLightbox[gallery_image_1]/11</a:t>
            </a:r>
            <a:endParaRPr/>
          </a:p>
        </p:txBody>
      </p:sp>
      <p:sp>
        <p:nvSpPr>
          <p:cNvPr id="222" name="Google Shape;222;g150fb8fde24_0_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 name="Google Shape;6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9" name="Google Shape;6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5b007747bc_0_19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g15b007747bc_0_19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1e8dc1184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g11e8dc1184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50097236e2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g150097236e2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50097236e2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150097236e2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50097236e2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g150097236e2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50097236e2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150097236e2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1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10"/>
          <p:cNvSpPr txBox="1"/>
          <p:nvPr>
            <p:ph type="ctrTitle"/>
          </p:nvPr>
        </p:nvSpPr>
        <p:spPr>
          <a:xfrm>
            <a:off x="3969582" y="2130425"/>
            <a:ext cx="4488617" cy="1470025"/>
          </a:xfrm>
          <a:prstGeom prst="rect">
            <a:avLst/>
          </a:prstGeom>
          <a:noFill/>
          <a:ln>
            <a:noFill/>
          </a:ln>
        </p:spPr>
        <p:txBody>
          <a:bodyPr anchorCtr="0" anchor="ctr" bIns="45700" lIns="91425" spcFirstLastPara="1" rIns="91425" wrap="square" tIns="45700">
            <a:normAutofit/>
          </a:bodyPr>
          <a:lstStyle>
            <a:lvl1pPr lvl="0" algn="r">
              <a:lnSpc>
                <a:spcPct val="100000"/>
              </a:lnSpc>
              <a:spcBef>
                <a:spcPts val="0"/>
              </a:spcBef>
              <a:spcAft>
                <a:spcPts val="0"/>
              </a:spcAft>
              <a:buClr>
                <a:schemeClr val="lt1"/>
              </a:buClr>
              <a:buSzPts val="3600"/>
              <a:buFont typeface="Arial"/>
              <a:buNone/>
              <a:defRPr b="1" sz="3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0"/>
          <p:cNvSpPr txBox="1"/>
          <p:nvPr>
            <p:ph idx="1" type="subTitle"/>
          </p:nvPr>
        </p:nvSpPr>
        <p:spPr>
          <a:xfrm>
            <a:off x="3124200" y="3886200"/>
            <a:ext cx="5333999" cy="1752600"/>
          </a:xfrm>
          <a:prstGeom prst="rect">
            <a:avLst/>
          </a:prstGeom>
          <a:noFill/>
          <a:ln>
            <a:noFill/>
          </a:ln>
        </p:spPr>
        <p:txBody>
          <a:bodyPr anchorCtr="0" anchor="t" bIns="45700" lIns="91425" spcFirstLastPara="1" rIns="91425" wrap="square" tIns="45700">
            <a:normAutofit/>
          </a:bodyPr>
          <a:lstStyle>
            <a:lvl1pPr lvl="0" algn="r">
              <a:lnSpc>
                <a:spcPct val="100000"/>
              </a:lnSpc>
              <a:spcBef>
                <a:spcPts val="560"/>
              </a:spcBef>
              <a:spcAft>
                <a:spcPts val="0"/>
              </a:spcAft>
              <a:buClr>
                <a:srgbClr val="FFFFFF"/>
              </a:buClr>
              <a:buSzPts val="2800"/>
              <a:buNone/>
              <a:defRPr sz="2800">
                <a:solidFill>
                  <a:srgbClr val="FFFFFF"/>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4" name="Google Shape;14;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Google Shape;18;p11"/>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3200"/>
              <a:buFont typeface="Arial"/>
              <a:buNone/>
              <a:defRPr b="1"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1"/>
          <p:cNvSpPr txBox="1"/>
          <p:nvPr>
            <p:ph idx="1" type="body"/>
          </p:nvPr>
        </p:nvSpPr>
        <p:spPr>
          <a:xfrm>
            <a:off x="457200" y="2049270"/>
            <a:ext cx="8229600" cy="407689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0" name="Google Shape;20;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descr="DLCOE_logo_HWHT.png" id="23" name="Google Shape;23;p11"/>
          <p:cNvPicPr preferRelativeResize="0"/>
          <p:nvPr/>
        </p:nvPicPr>
        <p:blipFill rotWithShape="1">
          <a:blip r:embed="rId3">
            <a:alphaModFix/>
          </a:blip>
          <a:srcRect b="0" l="0" r="0" t="0"/>
          <a:stretch/>
        </p:blipFill>
        <p:spPr>
          <a:xfrm>
            <a:off x="450851" y="234146"/>
            <a:ext cx="2443865" cy="41260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4" name="Shape 24"/>
        <p:cNvGrpSpPr/>
        <p:nvPr/>
      </p:nvGrpSpPr>
      <p:grpSpPr>
        <a:xfrm>
          <a:off x="0" y="0"/>
          <a:ext cx="0" cy="0"/>
          <a:chOff x="0" y="0"/>
          <a:chExt cx="0" cy="0"/>
        </a:xfrm>
      </p:grpSpPr>
      <p:sp>
        <p:nvSpPr>
          <p:cNvPr id="25" name="Google Shape;25;p12"/>
          <p:cNvSpPr txBox="1"/>
          <p:nvPr>
            <p:ph idx="1" type="body"/>
          </p:nvPr>
        </p:nvSpPr>
        <p:spPr>
          <a:xfrm>
            <a:off x="457200" y="1975644"/>
            <a:ext cx="4038600" cy="4150519"/>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26" name="Google Shape;26;p12"/>
          <p:cNvSpPr txBox="1"/>
          <p:nvPr>
            <p:ph idx="2" type="body"/>
          </p:nvPr>
        </p:nvSpPr>
        <p:spPr>
          <a:xfrm>
            <a:off x="4648200" y="1975644"/>
            <a:ext cx="4038600" cy="4150519"/>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27" name="Google Shape;2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30" name="Google Shape;30;p12"/>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3200"/>
              <a:buFont typeface="Arial"/>
              <a:buNone/>
              <a:defRPr b="1"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13"/>
          <p:cNvSpPr txBox="1"/>
          <p:nvPr>
            <p:ph type="title"/>
          </p:nvPr>
        </p:nvSpPr>
        <p:spPr>
          <a:xfrm>
            <a:off x="457200" y="2900649"/>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000"/>
              <a:buFont typeface="Arial"/>
              <a:buNone/>
              <a:defRPr b="1"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6" name="Shape 36"/>
        <p:cNvGrpSpPr/>
        <p:nvPr/>
      </p:nvGrpSpPr>
      <p:grpSpPr>
        <a:xfrm>
          <a:off x="0" y="0"/>
          <a:ext cx="0" cy="0"/>
          <a:chOff x="0" y="0"/>
          <a:chExt cx="0" cy="0"/>
        </a:xfrm>
      </p:grpSpPr>
      <p:sp>
        <p:nvSpPr>
          <p:cNvPr id="37" name="Google Shape;37;p14"/>
          <p:cNvSpPr txBox="1"/>
          <p:nvPr>
            <p:ph type="title"/>
          </p:nvPr>
        </p:nvSpPr>
        <p:spPr>
          <a:xfrm>
            <a:off x="457200" y="1066968"/>
            <a:ext cx="3008313" cy="736881"/>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4"/>
          <p:cNvSpPr txBox="1"/>
          <p:nvPr>
            <p:ph idx="1" type="body"/>
          </p:nvPr>
        </p:nvSpPr>
        <p:spPr>
          <a:xfrm>
            <a:off x="3575050" y="1073720"/>
            <a:ext cx="5111750" cy="505244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b="1" sz="28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39" name="Google Shape;39;p14"/>
          <p:cNvSpPr txBox="1"/>
          <p:nvPr>
            <p:ph idx="2" type="body"/>
          </p:nvPr>
        </p:nvSpPr>
        <p:spPr>
          <a:xfrm>
            <a:off x="457200" y="1803850"/>
            <a:ext cx="3008313" cy="432231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40" name="Google Shape;40;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3" name="Shape 43"/>
        <p:cNvGrpSpPr/>
        <p:nvPr/>
      </p:nvGrpSpPr>
      <p:grpSpPr>
        <a:xfrm>
          <a:off x="0" y="0"/>
          <a:ext cx="0" cy="0"/>
          <a:chOff x="0" y="0"/>
          <a:chExt cx="0" cy="0"/>
        </a:xfrm>
      </p:grpSpPr>
      <p:sp>
        <p:nvSpPr>
          <p:cNvPr id="44" name="Google Shape;44;p15"/>
          <p:cNvSpPr txBox="1"/>
          <p:nvPr>
            <p:ph type="title"/>
          </p:nvPr>
        </p:nvSpPr>
        <p:spPr>
          <a:xfrm>
            <a:off x="457200" y="1196430"/>
            <a:ext cx="2573672" cy="566738"/>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1800"/>
              <a:buFont typeface="Arial"/>
              <a:buNone/>
              <a:defRPr b="1"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5"/>
          <p:cNvSpPr/>
          <p:nvPr>
            <p:ph idx="2" type="pic"/>
          </p:nvPr>
        </p:nvSpPr>
        <p:spPr>
          <a:xfrm>
            <a:off x="3200400" y="1196430"/>
            <a:ext cx="5486400" cy="4850287"/>
          </a:xfrm>
          <a:prstGeom prst="rect">
            <a:avLst/>
          </a:prstGeom>
          <a:noFill/>
          <a:ln>
            <a:noFill/>
          </a:ln>
        </p:spPr>
      </p:sp>
      <p:sp>
        <p:nvSpPr>
          <p:cNvPr id="46" name="Google Shape;46;p15"/>
          <p:cNvSpPr txBox="1"/>
          <p:nvPr>
            <p:ph idx="1" type="body"/>
          </p:nvPr>
        </p:nvSpPr>
        <p:spPr>
          <a:xfrm>
            <a:off x="457200" y="1768043"/>
            <a:ext cx="2573672" cy="427867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47" name="Google Shape;47;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8" name="Google Shape;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9" name="Google Shape;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6.jpg"/><Relationship Id="rId4" Type="http://schemas.openxmlformats.org/officeDocument/2006/relationships/image" Target="../media/image1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500425" y="1631100"/>
            <a:ext cx="5392800" cy="1603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lt1"/>
              </a:buClr>
              <a:buSzPts val="3240"/>
              <a:buFont typeface="Arial"/>
              <a:buNone/>
            </a:pPr>
            <a:r>
              <a:rPr lang="en-US" sz="3540"/>
              <a:t>Team 7: </a:t>
            </a:r>
            <a:endParaRPr sz="3540"/>
          </a:p>
          <a:p>
            <a:pPr indent="0" lvl="0" marL="0" rtl="0" algn="r">
              <a:lnSpc>
                <a:spcPct val="100000"/>
              </a:lnSpc>
              <a:spcBef>
                <a:spcPts val="0"/>
              </a:spcBef>
              <a:spcAft>
                <a:spcPts val="0"/>
              </a:spcAft>
              <a:buClr>
                <a:schemeClr val="lt1"/>
              </a:buClr>
              <a:buSzPts val="3240"/>
              <a:buFont typeface="Arial"/>
              <a:buNone/>
            </a:pPr>
            <a:r>
              <a:rPr lang="en-US" sz="3540"/>
              <a:t>Wind-Powered Building</a:t>
            </a:r>
            <a:endParaRPr sz="3540"/>
          </a:p>
        </p:txBody>
      </p:sp>
      <p:pic>
        <p:nvPicPr>
          <p:cNvPr descr="DLCOE_logo_HWHT.png" id="55" name="Google Shape;55;p1"/>
          <p:cNvPicPr preferRelativeResize="0"/>
          <p:nvPr/>
        </p:nvPicPr>
        <p:blipFill rotWithShape="1">
          <a:blip r:embed="rId3">
            <a:alphaModFix/>
          </a:blip>
          <a:srcRect b="0" l="0" r="0" t="0"/>
          <a:stretch/>
        </p:blipFill>
        <p:spPr>
          <a:xfrm>
            <a:off x="5344000" y="1105318"/>
            <a:ext cx="3114199" cy="525774"/>
          </a:xfrm>
          <a:prstGeom prst="rect">
            <a:avLst/>
          </a:prstGeom>
          <a:noFill/>
          <a:ln>
            <a:noFill/>
          </a:ln>
        </p:spPr>
      </p:pic>
      <p:sp>
        <p:nvSpPr>
          <p:cNvPr id="56" name="Google Shape;56;p1"/>
          <p:cNvSpPr txBox="1"/>
          <p:nvPr>
            <p:ph type="ctrTitle"/>
          </p:nvPr>
        </p:nvSpPr>
        <p:spPr>
          <a:xfrm>
            <a:off x="2471725" y="4388600"/>
            <a:ext cx="6421500" cy="12693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lt1"/>
              </a:buClr>
              <a:buSzPts val="3240"/>
              <a:buFont typeface="Arial"/>
              <a:buNone/>
            </a:pPr>
            <a:r>
              <a:rPr lang="en-US" sz="3140"/>
              <a:t>Team Members:</a:t>
            </a:r>
            <a:endParaRPr sz="3140"/>
          </a:p>
          <a:p>
            <a:pPr indent="0" lvl="0" marL="0" rtl="0" algn="r">
              <a:lnSpc>
                <a:spcPct val="100000"/>
              </a:lnSpc>
              <a:spcBef>
                <a:spcPts val="0"/>
              </a:spcBef>
              <a:spcAft>
                <a:spcPts val="0"/>
              </a:spcAft>
              <a:buClr>
                <a:schemeClr val="lt1"/>
              </a:buClr>
              <a:buSzPts val="3240"/>
              <a:buFont typeface="Arial"/>
              <a:buNone/>
            </a:pPr>
            <a:r>
              <a:rPr lang="en-US" sz="3140"/>
              <a:t>Colton, Reginald, Maxwell, Peter</a:t>
            </a:r>
            <a:endParaRPr sz="3140"/>
          </a:p>
        </p:txBody>
      </p:sp>
      <p:sp>
        <p:nvSpPr>
          <p:cNvPr id="57" name="Google Shape;57;p1"/>
          <p:cNvSpPr txBox="1"/>
          <p:nvPr>
            <p:ph type="ctrTitle"/>
          </p:nvPr>
        </p:nvSpPr>
        <p:spPr>
          <a:xfrm>
            <a:off x="128425" y="5657900"/>
            <a:ext cx="8764800" cy="11049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lt1"/>
              </a:buClr>
              <a:buSzPts val="3240"/>
              <a:buFont typeface="Arial"/>
              <a:buNone/>
            </a:pPr>
            <a:r>
              <a:rPr lang="en-US" sz="2740"/>
              <a:t>Sponsor: Dr. Jang     TA: Rohith Ramanujam Kumar</a:t>
            </a:r>
            <a:endParaRPr sz="2740"/>
          </a:p>
        </p:txBody>
      </p:sp>
      <p:sp>
        <p:nvSpPr>
          <p:cNvPr id="58" name="Google Shape;58;p1"/>
          <p:cNvSpPr/>
          <p:nvPr/>
        </p:nvSpPr>
        <p:spPr>
          <a:xfrm>
            <a:off x="0" y="0"/>
            <a:ext cx="6111425" cy="6111425"/>
          </a:xfrm>
          <a:prstGeom prst="diagStripe">
            <a:avLst>
              <a:gd fmla="val 28990" name="adj"/>
            </a:avLst>
          </a:prstGeom>
          <a:blipFill rotWithShape="1">
            <a:blip r:embed="rId4">
              <a:alphaModFix/>
            </a:blip>
            <a:stretch>
              <a:fillRect b="0" l="0" r="0" t="0"/>
            </a:stretch>
          </a:blipFill>
          <a:ln>
            <a:noFill/>
          </a:ln>
          <a:effectLst>
            <a:outerShdw blurRad="193675" rotWithShape="0" dir="5400000" dist="23000">
              <a:srgbClr val="000000">
                <a:alpha val="6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59" name="Google Shape;59;p1"/>
          <p:cNvSpPr txBox="1"/>
          <p:nvPr/>
        </p:nvSpPr>
        <p:spPr>
          <a:xfrm>
            <a:off x="4692625" y="3477550"/>
            <a:ext cx="4200600" cy="6681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chemeClr val="lt1"/>
              </a:buClr>
              <a:buSzPts val="3240"/>
              <a:buFont typeface="Arial"/>
              <a:buNone/>
            </a:pPr>
            <a:r>
              <a:rPr b="1" lang="en-US" sz="3140">
                <a:solidFill>
                  <a:schemeClr val="lt1"/>
                </a:solidFill>
              </a:rPr>
              <a:t>3rd</a:t>
            </a:r>
            <a:r>
              <a:rPr b="1" i="0" lang="en-US" sz="3140" u="none" cap="none" strike="noStrike">
                <a:solidFill>
                  <a:schemeClr val="lt1"/>
                </a:solidFill>
                <a:latin typeface="Arial"/>
                <a:ea typeface="Arial"/>
                <a:cs typeface="Arial"/>
                <a:sym typeface="Arial"/>
              </a:rPr>
              <a:t> Status Update</a:t>
            </a:r>
            <a:endParaRPr b="0" i="0" sz="10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150097236e2_0_54"/>
          <p:cNvSpPr txBox="1"/>
          <p:nvPr>
            <p:ph type="title"/>
          </p:nvPr>
        </p:nvSpPr>
        <p:spPr>
          <a:xfrm>
            <a:off x="457200" y="1049174"/>
            <a:ext cx="8229600" cy="1082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Inversion and Conversion Subsystem</a:t>
            </a:r>
            <a:endParaRPr/>
          </a:p>
          <a:p>
            <a:pPr indent="0" lvl="0" marL="0" rtl="0" algn="ctr">
              <a:lnSpc>
                <a:spcPct val="100000"/>
              </a:lnSpc>
              <a:spcBef>
                <a:spcPts val="0"/>
              </a:spcBef>
              <a:spcAft>
                <a:spcPts val="0"/>
              </a:spcAft>
              <a:buSzPts val="3200"/>
              <a:buNone/>
            </a:pPr>
            <a:r>
              <a:rPr lang="en-US" sz="1900"/>
              <a:t>Owner: Reginald Sampson</a:t>
            </a:r>
            <a:endParaRPr sz="1900"/>
          </a:p>
        </p:txBody>
      </p:sp>
      <p:pic>
        <p:nvPicPr>
          <p:cNvPr id="172" name="Google Shape;172;g150097236e2_0_54"/>
          <p:cNvPicPr preferRelativeResize="0"/>
          <p:nvPr/>
        </p:nvPicPr>
        <p:blipFill rotWithShape="1">
          <a:blip r:embed="rId3">
            <a:alphaModFix/>
          </a:blip>
          <a:srcRect b="8606" l="12511" r="6928" t="5505"/>
          <a:stretch/>
        </p:blipFill>
        <p:spPr>
          <a:xfrm rot="5400000">
            <a:off x="2472750" y="1235174"/>
            <a:ext cx="4198499" cy="6592350"/>
          </a:xfrm>
          <a:prstGeom prst="rect">
            <a:avLst/>
          </a:prstGeom>
          <a:noFill/>
          <a:ln>
            <a:noFill/>
          </a:ln>
          <a:effectLst>
            <a:outerShdw blurRad="57150" rotWithShape="0" algn="bl">
              <a:srgbClr val="000000">
                <a:alpha val="50000"/>
              </a:srgbClr>
            </a:outerShdw>
          </a:effectLst>
        </p:spPr>
      </p:pic>
      <p:sp>
        <p:nvSpPr>
          <p:cNvPr id="173" name="Google Shape;173;g150097236e2_0_54"/>
          <p:cNvSpPr txBox="1"/>
          <p:nvPr/>
        </p:nvSpPr>
        <p:spPr>
          <a:xfrm>
            <a:off x="1793625" y="1970400"/>
            <a:ext cx="1196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Converter</a:t>
            </a:r>
            <a:endParaRPr sz="1800"/>
          </a:p>
        </p:txBody>
      </p:sp>
      <p:sp>
        <p:nvSpPr>
          <p:cNvPr id="174" name="Google Shape;174;g150097236e2_0_54"/>
          <p:cNvSpPr txBox="1"/>
          <p:nvPr/>
        </p:nvSpPr>
        <p:spPr>
          <a:xfrm>
            <a:off x="4071150" y="1970400"/>
            <a:ext cx="1001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Inverter</a:t>
            </a:r>
            <a:endParaRPr sz="1800"/>
          </a:p>
        </p:txBody>
      </p:sp>
      <p:sp>
        <p:nvSpPr>
          <p:cNvPr id="175" name="Google Shape;175;g150097236e2_0_54"/>
          <p:cNvSpPr txBox="1"/>
          <p:nvPr/>
        </p:nvSpPr>
        <p:spPr>
          <a:xfrm>
            <a:off x="6153975" y="1970400"/>
            <a:ext cx="1653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Load Network</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150097236e2_0_39"/>
          <p:cNvSpPr txBox="1"/>
          <p:nvPr>
            <p:ph type="title"/>
          </p:nvPr>
        </p:nvSpPr>
        <p:spPr>
          <a:xfrm>
            <a:off x="457200" y="1049174"/>
            <a:ext cx="8229600" cy="1082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Monitor Subsystem</a:t>
            </a:r>
            <a:endParaRPr/>
          </a:p>
          <a:p>
            <a:pPr indent="0" lvl="0" marL="0" rtl="0" algn="ctr">
              <a:lnSpc>
                <a:spcPct val="100000"/>
              </a:lnSpc>
              <a:spcBef>
                <a:spcPts val="0"/>
              </a:spcBef>
              <a:spcAft>
                <a:spcPts val="0"/>
              </a:spcAft>
              <a:buSzPts val="3200"/>
              <a:buNone/>
            </a:pPr>
            <a:r>
              <a:rPr lang="en-US" sz="1900"/>
              <a:t>Owner: Maxwell Chen</a:t>
            </a:r>
            <a:endParaRPr sz="1900"/>
          </a:p>
        </p:txBody>
      </p:sp>
      <p:graphicFrame>
        <p:nvGraphicFramePr>
          <p:cNvPr id="181" name="Google Shape;181;g150097236e2_0_39"/>
          <p:cNvGraphicFramePr/>
          <p:nvPr/>
        </p:nvGraphicFramePr>
        <p:xfrm>
          <a:off x="710750" y="2174700"/>
          <a:ext cx="3000000" cy="3000000"/>
        </p:xfrm>
        <a:graphic>
          <a:graphicData uri="http://schemas.openxmlformats.org/drawingml/2006/table">
            <a:tbl>
              <a:tblPr>
                <a:noFill/>
                <a:tableStyleId>{1AD57595-A140-4C5B-BCAB-ADFDDF607F21}</a:tableStyleId>
              </a:tblPr>
              <a:tblGrid>
                <a:gridCol w="3871125"/>
                <a:gridCol w="3871125"/>
              </a:tblGrid>
              <a:tr h="860350">
                <a:tc>
                  <a:txBody>
                    <a:bodyPr/>
                    <a:lstStyle/>
                    <a:p>
                      <a:pPr indent="0" lvl="0" marL="0" marR="0" rtl="0" algn="l">
                        <a:lnSpc>
                          <a:spcPct val="100000"/>
                        </a:lnSpc>
                        <a:spcBef>
                          <a:spcPts val="0"/>
                        </a:spcBef>
                        <a:spcAft>
                          <a:spcPts val="0"/>
                        </a:spcAft>
                        <a:buClr>
                          <a:srgbClr val="000000"/>
                        </a:buClr>
                        <a:buSzPts val="2000"/>
                        <a:buFont typeface="Arial"/>
                        <a:buNone/>
                      </a:pPr>
                      <a:r>
                        <a:rPr lang="en-US" sz="2000" u="none" cap="none" strike="noStrike"/>
                        <a:t>Accomplishments since last review</a:t>
                      </a:r>
                      <a:endParaRPr sz="2000" u="none" cap="none" strike="noStrike"/>
                    </a:p>
                    <a:p>
                      <a:pPr indent="0" lvl="0" marL="0" marR="0" rtl="0" algn="l">
                        <a:lnSpc>
                          <a:spcPct val="100000"/>
                        </a:lnSpc>
                        <a:spcBef>
                          <a:spcPts val="0"/>
                        </a:spcBef>
                        <a:spcAft>
                          <a:spcPts val="0"/>
                        </a:spcAft>
                        <a:buClr>
                          <a:srgbClr val="000000"/>
                        </a:buClr>
                        <a:buSzPts val="2000"/>
                        <a:buFont typeface="Arial"/>
                        <a:buNone/>
                      </a:pPr>
                      <a:r>
                        <a:rPr lang="en-US" sz="2000">
                          <a:solidFill>
                            <a:srgbClr val="FF0000"/>
                          </a:solidFill>
                        </a:rPr>
                        <a:t>15</a:t>
                      </a:r>
                      <a:r>
                        <a:rPr lang="en-US" sz="2000" u="none" cap="none" strike="noStrike">
                          <a:solidFill>
                            <a:srgbClr val="FF0000"/>
                          </a:solidFill>
                        </a:rPr>
                        <a:t> hours of effort</a:t>
                      </a:r>
                      <a:endParaRPr sz="2000" u="none" cap="none" strike="noStrike">
                        <a:solidFill>
                          <a:srgbClr val="FF0000"/>
                        </a:solidFill>
                      </a:endParaRPr>
                    </a:p>
                  </a:txBody>
                  <a:tcPr marT="91425" marB="91425" marR="91425" marL="91425">
                    <a:solidFill>
                      <a:srgbClr val="F4CCCC"/>
                    </a:solidFill>
                  </a:tcPr>
                </a:tc>
                <a:tc>
                  <a:txBody>
                    <a:bodyPr/>
                    <a:lstStyle/>
                    <a:p>
                      <a:pPr indent="0" lvl="0" marL="0" marR="0" rtl="0" algn="l">
                        <a:lnSpc>
                          <a:spcPct val="100000"/>
                        </a:lnSpc>
                        <a:spcBef>
                          <a:spcPts val="0"/>
                        </a:spcBef>
                        <a:spcAft>
                          <a:spcPts val="0"/>
                        </a:spcAft>
                        <a:buClr>
                          <a:srgbClr val="000000"/>
                        </a:buClr>
                        <a:buSzPts val="2000"/>
                        <a:buFont typeface="Arial"/>
                        <a:buNone/>
                      </a:pPr>
                      <a:r>
                        <a:rPr lang="en-US" sz="2000" u="none" cap="none" strike="noStrike"/>
                        <a:t>Ongoing progress/problems and plans until the next presentation </a:t>
                      </a:r>
                      <a:endParaRPr sz="2000" u="none" cap="none" strike="noStrike"/>
                    </a:p>
                  </a:txBody>
                  <a:tcPr marT="91425" marB="91425" marR="91425" marL="91425">
                    <a:solidFill>
                      <a:srgbClr val="F4CCCC"/>
                    </a:solidFill>
                  </a:tcPr>
                </a:tc>
              </a:tr>
              <a:tr h="3257975">
                <a:tc>
                  <a:txBody>
                    <a:bodyPr/>
                    <a:lstStyle/>
                    <a:p>
                      <a:pPr indent="-355600" lvl="0" marL="457200" marR="0" rtl="0" algn="l">
                        <a:lnSpc>
                          <a:spcPct val="100000"/>
                        </a:lnSpc>
                        <a:spcBef>
                          <a:spcPts val="0"/>
                        </a:spcBef>
                        <a:spcAft>
                          <a:spcPts val="0"/>
                        </a:spcAft>
                        <a:buClr>
                          <a:srgbClr val="000000"/>
                        </a:buClr>
                        <a:buSzPts val="2000"/>
                        <a:buFont typeface="Arial"/>
                        <a:buChar char="●"/>
                      </a:pPr>
                      <a:r>
                        <a:rPr lang="en-US" sz="2000"/>
                        <a:t>Implemented new current and voltage sensors onto board</a:t>
                      </a:r>
                      <a:endParaRPr sz="2000" u="none" cap="none" strike="noStrike"/>
                    </a:p>
                    <a:p>
                      <a:pPr indent="-355600" lvl="0" marL="457200" marR="0" rtl="0" algn="l">
                        <a:lnSpc>
                          <a:spcPct val="100000"/>
                        </a:lnSpc>
                        <a:spcBef>
                          <a:spcPts val="1000"/>
                        </a:spcBef>
                        <a:spcAft>
                          <a:spcPts val="0"/>
                        </a:spcAft>
                        <a:buClr>
                          <a:srgbClr val="000000"/>
                        </a:buClr>
                        <a:buSzPts val="2000"/>
                        <a:buFont typeface="Arial"/>
                        <a:buChar char="●"/>
                      </a:pPr>
                      <a:r>
                        <a:rPr lang="en-US" sz="2000"/>
                        <a:t>Continued progress on code with testing on sensors</a:t>
                      </a:r>
                      <a:endParaRPr sz="2000" u="none" cap="none" strike="noStrike"/>
                    </a:p>
                  </a:txBody>
                  <a:tcPr marT="91425" marB="91425" marR="91425" marL="91425"/>
                </a:tc>
                <a:tc>
                  <a:txBody>
                    <a:bodyPr/>
                    <a:lstStyle/>
                    <a:p>
                      <a:pPr indent="-355600" lvl="0" marL="457200" marR="0" rtl="0" algn="l">
                        <a:lnSpc>
                          <a:spcPct val="100000"/>
                        </a:lnSpc>
                        <a:spcBef>
                          <a:spcPts val="0"/>
                        </a:spcBef>
                        <a:spcAft>
                          <a:spcPts val="0"/>
                        </a:spcAft>
                        <a:buClr>
                          <a:srgbClr val="000000"/>
                        </a:buClr>
                        <a:buSzPts val="2000"/>
                        <a:buFont typeface="Arial"/>
                        <a:buChar char="●"/>
                      </a:pPr>
                      <a:r>
                        <a:rPr lang="en-US" sz="2000"/>
                        <a:t>Shorted out microcontroller last week while testing</a:t>
                      </a:r>
                      <a:endParaRPr sz="2000"/>
                    </a:p>
                    <a:p>
                      <a:pPr indent="-355600" lvl="0" marL="457200" marR="0" rtl="0" algn="l">
                        <a:lnSpc>
                          <a:spcPct val="100000"/>
                        </a:lnSpc>
                        <a:spcBef>
                          <a:spcPts val="0"/>
                        </a:spcBef>
                        <a:spcAft>
                          <a:spcPts val="0"/>
                        </a:spcAft>
                        <a:buClr>
                          <a:srgbClr val="000000"/>
                        </a:buClr>
                        <a:buSzPts val="2000"/>
                        <a:buFont typeface="Arial"/>
                        <a:buChar char="●"/>
                      </a:pPr>
                      <a:r>
                        <a:rPr lang="en-US" sz="2000"/>
                        <a:t>Issues with sensor reading radically changing</a:t>
                      </a:r>
                      <a:endParaRPr sz="2000"/>
                    </a:p>
                    <a:p>
                      <a:pPr indent="-355600" lvl="0" marL="457200" marR="0" rtl="0" algn="l">
                        <a:lnSpc>
                          <a:spcPct val="100000"/>
                        </a:lnSpc>
                        <a:spcBef>
                          <a:spcPts val="1000"/>
                        </a:spcBef>
                        <a:spcAft>
                          <a:spcPts val="0"/>
                        </a:spcAft>
                        <a:buSzPts val="2000"/>
                        <a:buChar char="●"/>
                      </a:pPr>
                      <a:r>
                        <a:rPr lang="en-US" sz="2000"/>
                        <a:t>Further testing of sensors, finalization of code, and integration with Charge and Switch Controller Subsystem</a:t>
                      </a:r>
                      <a:endParaRPr sz="2000"/>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150097236e2_0_59"/>
          <p:cNvSpPr txBox="1"/>
          <p:nvPr>
            <p:ph type="title"/>
          </p:nvPr>
        </p:nvSpPr>
        <p:spPr>
          <a:xfrm>
            <a:off x="457200" y="1049174"/>
            <a:ext cx="8229600" cy="1082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Monitor Subsystem</a:t>
            </a:r>
            <a:endParaRPr/>
          </a:p>
          <a:p>
            <a:pPr indent="0" lvl="0" marL="0" rtl="0" algn="ctr">
              <a:lnSpc>
                <a:spcPct val="100000"/>
              </a:lnSpc>
              <a:spcBef>
                <a:spcPts val="0"/>
              </a:spcBef>
              <a:spcAft>
                <a:spcPts val="0"/>
              </a:spcAft>
              <a:buSzPts val="3200"/>
              <a:buNone/>
            </a:pPr>
            <a:r>
              <a:rPr lang="en-US" sz="1900"/>
              <a:t>Owner: Maxwell Chen</a:t>
            </a:r>
            <a:endParaRPr sz="1900"/>
          </a:p>
        </p:txBody>
      </p:sp>
      <p:sp>
        <p:nvSpPr>
          <p:cNvPr id="187" name="Google Shape;187;g150097236e2_0_59"/>
          <p:cNvSpPr txBox="1"/>
          <p:nvPr>
            <p:ph idx="1" type="body"/>
          </p:nvPr>
        </p:nvSpPr>
        <p:spPr>
          <a:xfrm>
            <a:off x="457200" y="2049275"/>
            <a:ext cx="6351600" cy="4077000"/>
          </a:xfrm>
          <a:prstGeom prst="rect">
            <a:avLst/>
          </a:prstGeom>
          <a:noFill/>
          <a:ln>
            <a:noFill/>
          </a:ln>
        </p:spPr>
        <p:txBody>
          <a:bodyPr anchorCtr="0" anchor="t" bIns="45700" lIns="91425" spcFirstLastPara="1" rIns="91425" wrap="square" tIns="45700">
            <a:normAutofit/>
          </a:bodyPr>
          <a:lstStyle/>
          <a:p>
            <a:pPr indent="0" lvl="0" marL="457200" rtl="0" algn="l">
              <a:lnSpc>
                <a:spcPct val="100000"/>
              </a:lnSpc>
              <a:spcBef>
                <a:spcPts val="360"/>
              </a:spcBef>
              <a:spcAft>
                <a:spcPts val="0"/>
              </a:spcAft>
              <a:buNone/>
            </a:pPr>
            <a:r>
              <a:t/>
            </a:r>
            <a:endParaRPr/>
          </a:p>
        </p:txBody>
      </p:sp>
      <p:pic>
        <p:nvPicPr>
          <p:cNvPr id="188" name="Google Shape;188;g150097236e2_0_59"/>
          <p:cNvPicPr preferRelativeResize="0"/>
          <p:nvPr/>
        </p:nvPicPr>
        <p:blipFill>
          <a:blip r:embed="rId3">
            <a:alphaModFix/>
          </a:blip>
          <a:stretch>
            <a:fillRect/>
          </a:stretch>
        </p:blipFill>
        <p:spPr>
          <a:xfrm>
            <a:off x="994076" y="2049275"/>
            <a:ext cx="3994724" cy="4656323"/>
          </a:xfrm>
          <a:prstGeom prst="rect">
            <a:avLst/>
          </a:prstGeom>
          <a:noFill/>
          <a:ln>
            <a:noFill/>
          </a:ln>
        </p:spPr>
      </p:pic>
      <p:pic>
        <p:nvPicPr>
          <p:cNvPr id="189" name="Google Shape;189;g150097236e2_0_59"/>
          <p:cNvPicPr preferRelativeResize="0"/>
          <p:nvPr/>
        </p:nvPicPr>
        <p:blipFill>
          <a:blip r:embed="rId4">
            <a:alphaModFix/>
          </a:blip>
          <a:stretch>
            <a:fillRect/>
          </a:stretch>
        </p:blipFill>
        <p:spPr>
          <a:xfrm>
            <a:off x="5515282" y="2016450"/>
            <a:ext cx="2654769" cy="47219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150097236e2_1_0"/>
          <p:cNvSpPr txBox="1"/>
          <p:nvPr>
            <p:ph type="title"/>
          </p:nvPr>
        </p:nvSpPr>
        <p:spPr>
          <a:xfrm>
            <a:off x="457200" y="1049177"/>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Parts Ordering Status</a:t>
            </a:r>
            <a:endParaRPr/>
          </a:p>
        </p:txBody>
      </p:sp>
      <p:graphicFrame>
        <p:nvGraphicFramePr>
          <p:cNvPr id="195" name="Google Shape;195;g150097236e2_1_0"/>
          <p:cNvGraphicFramePr/>
          <p:nvPr/>
        </p:nvGraphicFramePr>
        <p:xfrm>
          <a:off x="952500" y="2270788"/>
          <a:ext cx="3000000" cy="3000000"/>
        </p:xfrm>
        <a:graphic>
          <a:graphicData uri="http://schemas.openxmlformats.org/drawingml/2006/table">
            <a:tbl>
              <a:tblPr>
                <a:noFill/>
                <a:tableStyleId>{1AD57595-A140-4C5B-BCAB-ADFDDF607F21}</a:tableStyleId>
              </a:tblPr>
              <a:tblGrid>
                <a:gridCol w="2695250"/>
                <a:gridCol w="4543750"/>
              </a:tblGrid>
              <a:tr h="3810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Part Description</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Status(Order Approved/ Order Placed/ Part Received</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HiLetGo Voltage Sensor</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Parts Received</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INA219 Current Sensor</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400"/>
                        <a:buFont typeface="Arial"/>
                        <a:buNone/>
                      </a:pPr>
                      <a:r>
                        <a:rPr lang="en-US" sz="1400" u="none" cap="none" strike="noStrike">
                          <a:solidFill>
                            <a:schemeClr val="dk1"/>
                          </a:solidFill>
                        </a:rPr>
                        <a:t>Parts Received</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Power MOSFETs</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400"/>
                        <a:buFont typeface="Arial"/>
                        <a:buNone/>
                      </a:pPr>
                      <a:r>
                        <a:rPr lang="en-US" sz="1400" u="none" cap="none" strike="noStrike">
                          <a:solidFill>
                            <a:schemeClr val="dk1"/>
                          </a:solidFill>
                        </a:rPr>
                        <a:t>Parts Received</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Rectifier PCB</a:t>
                      </a:r>
                      <a:endParaRPr sz="1400" u="none" cap="none" strike="noStrike"/>
                    </a:p>
                  </a:txBody>
                  <a:tcPr marT="91425" marB="91425" marR="91425" marL="91425"/>
                </a:tc>
                <a:tc>
                  <a:txBody>
                    <a:bodyPr/>
                    <a:lstStyle/>
                    <a:p>
                      <a:pPr indent="0" lvl="0" marL="0" rtl="0" algn="l">
                        <a:spcBef>
                          <a:spcPts val="0"/>
                        </a:spcBef>
                        <a:spcAft>
                          <a:spcPts val="0"/>
                        </a:spcAft>
                        <a:buNone/>
                      </a:pPr>
                      <a:r>
                        <a:rPr lang="en-US">
                          <a:solidFill>
                            <a:schemeClr val="dk1"/>
                          </a:solidFill>
                        </a:rPr>
                        <a:t>Parts Received</a:t>
                      </a:r>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Converter (Colton</a:t>
                      </a:r>
                      <a:r>
                        <a:rPr lang="en-US"/>
                        <a:t>) </a:t>
                      </a:r>
                      <a:r>
                        <a:rPr lang="en-US" sz="1400" u="none" cap="none" strike="noStrike"/>
                        <a:t>PCB</a:t>
                      </a:r>
                      <a:endParaRPr sz="1400" u="none" cap="none" strike="noStrike"/>
                    </a:p>
                  </a:txBody>
                  <a:tcPr marT="91425" marB="91425" marR="91425" marL="91425"/>
                </a:tc>
                <a:tc>
                  <a:txBody>
                    <a:bodyPr/>
                    <a:lstStyle/>
                    <a:p>
                      <a:pPr indent="0" lvl="0" marL="0" rtl="0" algn="l">
                        <a:spcBef>
                          <a:spcPts val="0"/>
                        </a:spcBef>
                        <a:spcAft>
                          <a:spcPts val="0"/>
                        </a:spcAft>
                        <a:buNone/>
                      </a:pPr>
                      <a:r>
                        <a:rPr lang="en-US">
                          <a:solidFill>
                            <a:schemeClr val="dk1"/>
                          </a:solidFill>
                        </a:rPr>
                        <a:t>Parts Received</a:t>
                      </a:r>
                      <a:endParaRPr/>
                    </a:p>
                  </a:txBody>
                  <a:tcPr marT="91425" marB="91425" marR="91425" marL="91425"/>
                </a:tc>
              </a:tr>
              <a:tr h="381000">
                <a:tc>
                  <a:txBody>
                    <a:bodyPr/>
                    <a:lstStyle/>
                    <a:p>
                      <a:pPr indent="0" lvl="0" marL="0" marR="0" rtl="0" algn="l">
                        <a:lnSpc>
                          <a:spcPct val="100000"/>
                        </a:lnSpc>
                        <a:spcBef>
                          <a:spcPts val="0"/>
                        </a:spcBef>
                        <a:spcAft>
                          <a:spcPts val="0"/>
                        </a:spcAft>
                        <a:buNone/>
                      </a:pPr>
                      <a:r>
                        <a:rPr lang="en-US"/>
                        <a:t>Inverter PCB</a:t>
                      </a:r>
                      <a:endParaRPr sz="1400" u="none" cap="none" strike="noStrike"/>
                    </a:p>
                  </a:txBody>
                  <a:tcPr marT="91425" marB="91425" marR="91425" marL="91425"/>
                </a:tc>
                <a:tc>
                  <a:txBody>
                    <a:bodyPr/>
                    <a:lstStyle/>
                    <a:p>
                      <a:pPr indent="0" lvl="0" marL="0" rtl="0" algn="l">
                        <a:spcBef>
                          <a:spcPts val="0"/>
                        </a:spcBef>
                        <a:spcAft>
                          <a:spcPts val="0"/>
                        </a:spcAft>
                        <a:buNone/>
                      </a:pPr>
                      <a:r>
                        <a:rPr lang="en-US">
                          <a:solidFill>
                            <a:schemeClr val="dk1"/>
                          </a:solidFill>
                        </a:rPr>
                        <a:t>Parts Received</a:t>
                      </a:r>
                      <a:endParaRPr/>
                    </a:p>
                  </a:txBody>
                  <a:tcPr marT="91425" marB="91425" marR="91425" marL="91425"/>
                </a:tc>
              </a:tr>
              <a:tr h="381000">
                <a:tc>
                  <a:txBody>
                    <a:bodyPr/>
                    <a:lstStyle/>
                    <a:p>
                      <a:pPr indent="0" lvl="0" marL="0" marR="0" rtl="0" algn="l">
                        <a:lnSpc>
                          <a:spcPct val="100000"/>
                        </a:lnSpc>
                        <a:spcBef>
                          <a:spcPts val="0"/>
                        </a:spcBef>
                        <a:spcAft>
                          <a:spcPts val="0"/>
                        </a:spcAft>
                        <a:buNone/>
                      </a:pPr>
                      <a:r>
                        <a:rPr lang="en-US"/>
                        <a:t>Converter (Reggie) PCB</a:t>
                      </a:r>
                      <a:endParaRPr/>
                    </a:p>
                  </a:txBody>
                  <a:tcPr marT="91425" marB="91425" marR="91425" marL="91425"/>
                </a:tc>
                <a:tc>
                  <a:txBody>
                    <a:bodyPr/>
                    <a:lstStyle/>
                    <a:p>
                      <a:pPr indent="0" lvl="0" marL="0" rtl="0" algn="l">
                        <a:spcBef>
                          <a:spcPts val="0"/>
                        </a:spcBef>
                        <a:spcAft>
                          <a:spcPts val="0"/>
                        </a:spcAft>
                        <a:buNone/>
                      </a:pPr>
                      <a:r>
                        <a:rPr lang="en-US">
                          <a:solidFill>
                            <a:schemeClr val="dk1"/>
                          </a:solidFill>
                        </a:rPr>
                        <a:t>Parts Received</a:t>
                      </a:r>
                      <a:endParaRPr/>
                    </a:p>
                  </a:txBody>
                  <a:tcPr marT="91425" marB="91425" marR="91425" marL="91425"/>
                </a:tc>
              </a:tr>
              <a:tr h="381000">
                <a:tc>
                  <a:txBody>
                    <a:bodyPr/>
                    <a:lstStyle/>
                    <a:p>
                      <a:pPr indent="0" lvl="0" marL="0" marR="0" rtl="0" algn="l">
                        <a:lnSpc>
                          <a:spcPct val="100000"/>
                        </a:lnSpc>
                        <a:spcBef>
                          <a:spcPts val="0"/>
                        </a:spcBef>
                        <a:spcAft>
                          <a:spcPts val="0"/>
                        </a:spcAft>
                        <a:buNone/>
                      </a:pPr>
                      <a:r>
                        <a:rPr lang="en-US"/>
                        <a:t>Switch Controller PCBs</a:t>
                      </a:r>
                      <a:endParaRPr/>
                    </a:p>
                  </a:txBody>
                  <a:tcPr marT="91425" marB="91425" marR="91425" marL="91425"/>
                </a:tc>
                <a:tc>
                  <a:txBody>
                    <a:bodyPr/>
                    <a:lstStyle/>
                    <a:p>
                      <a:pPr indent="0" lvl="0" marL="0" rtl="0" algn="l">
                        <a:spcBef>
                          <a:spcPts val="0"/>
                        </a:spcBef>
                        <a:spcAft>
                          <a:spcPts val="0"/>
                        </a:spcAft>
                        <a:buNone/>
                      </a:pPr>
                      <a:r>
                        <a:rPr lang="en-US">
                          <a:solidFill>
                            <a:schemeClr val="dk1"/>
                          </a:solidFill>
                        </a:rPr>
                        <a:t>Parts Received</a:t>
                      </a:r>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150097236e2_1_5"/>
          <p:cNvSpPr txBox="1"/>
          <p:nvPr>
            <p:ph type="title"/>
          </p:nvPr>
        </p:nvSpPr>
        <p:spPr>
          <a:xfrm>
            <a:off x="457200" y="901177"/>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Execution Plan</a:t>
            </a:r>
            <a:endParaRPr/>
          </a:p>
        </p:txBody>
      </p:sp>
      <p:pic>
        <p:nvPicPr>
          <p:cNvPr id="201" name="Google Shape;201;g150097236e2_1_5"/>
          <p:cNvPicPr preferRelativeResize="0"/>
          <p:nvPr/>
        </p:nvPicPr>
        <p:blipFill>
          <a:blip r:embed="rId3">
            <a:alphaModFix/>
          </a:blip>
          <a:stretch>
            <a:fillRect/>
          </a:stretch>
        </p:blipFill>
        <p:spPr>
          <a:xfrm>
            <a:off x="81938" y="1704875"/>
            <a:ext cx="8980117" cy="51531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15d998551cc_0_0"/>
          <p:cNvSpPr txBox="1"/>
          <p:nvPr>
            <p:ph type="title"/>
          </p:nvPr>
        </p:nvSpPr>
        <p:spPr>
          <a:xfrm>
            <a:off x="457200" y="901177"/>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Validation</a:t>
            </a:r>
            <a:r>
              <a:rPr lang="en-US"/>
              <a:t> Plan</a:t>
            </a:r>
            <a:endParaRPr/>
          </a:p>
        </p:txBody>
      </p:sp>
      <p:graphicFrame>
        <p:nvGraphicFramePr>
          <p:cNvPr id="207" name="Google Shape;207;g15d998551cc_0_0"/>
          <p:cNvGraphicFramePr/>
          <p:nvPr/>
        </p:nvGraphicFramePr>
        <p:xfrm>
          <a:off x="138850" y="1704875"/>
          <a:ext cx="3000000" cy="3000000"/>
        </p:xfrm>
        <a:graphic>
          <a:graphicData uri="http://schemas.openxmlformats.org/drawingml/2006/table">
            <a:tbl>
              <a:tblPr>
                <a:noFill/>
                <a:tableStyleId>{402130A0-EDDB-4C1D-B18D-17C8459B9B57}</a:tableStyleId>
              </a:tblPr>
              <a:tblGrid>
                <a:gridCol w="900000"/>
                <a:gridCol w="1592300"/>
                <a:gridCol w="2531850"/>
                <a:gridCol w="3052725"/>
                <a:gridCol w="745025"/>
              </a:tblGrid>
              <a:tr h="469575">
                <a:tc>
                  <a:txBody>
                    <a:bodyPr/>
                    <a:lstStyle/>
                    <a:p>
                      <a:pPr indent="0" lvl="0" marL="0" rtl="0" algn="l">
                        <a:lnSpc>
                          <a:spcPct val="115000"/>
                        </a:lnSpc>
                        <a:spcBef>
                          <a:spcPts val="0"/>
                        </a:spcBef>
                        <a:spcAft>
                          <a:spcPts val="0"/>
                        </a:spcAft>
                        <a:buNone/>
                      </a:pPr>
                      <a:r>
                        <a:rPr b="1" lang="en-US" sz="1000"/>
                        <a:t>Responsible Engineer(s)</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1000"/>
                        <a:t>Test Name</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900"/>
                        <a:t>Validation Requirements</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900"/>
                        <a:t>Methodology</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900"/>
                        <a:t>Status</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r>
              <a:tr h="680875">
                <a:tc>
                  <a:txBody>
                    <a:bodyPr/>
                    <a:lstStyle/>
                    <a:p>
                      <a:pPr indent="0" lvl="0" marL="0" rtl="0" algn="l">
                        <a:lnSpc>
                          <a:spcPct val="115000"/>
                        </a:lnSpc>
                        <a:spcBef>
                          <a:spcPts val="0"/>
                        </a:spcBef>
                        <a:spcAft>
                          <a:spcPts val="0"/>
                        </a:spcAft>
                        <a:buNone/>
                      </a:pPr>
                      <a:r>
                        <a:rPr lang="en-US" sz="1000"/>
                        <a:t>Reggie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DC-AC Conversion Test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12VDC is converted to 12VAC</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 DC voltage to the inverter and measure the output AC voltage before the transformer (with the transformer disconnected)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r h="680875">
                <a:tc>
                  <a:txBody>
                    <a:bodyPr/>
                    <a:lstStyle/>
                    <a:p>
                      <a:pPr indent="0" lvl="0" marL="0" rtl="0" algn="l">
                        <a:lnSpc>
                          <a:spcPct val="115000"/>
                        </a:lnSpc>
                        <a:spcBef>
                          <a:spcPts val="0"/>
                        </a:spcBef>
                        <a:spcAft>
                          <a:spcPts val="0"/>
                        </a:spcAft>
                        <a:buNone/>
                      </a:pPr>
                      <a:r>
                        <a:rPr lang="en-US" sz="1000"/>
                        <a:t>Reggie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Transformer Step-up Test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Transformer output is 120VAC given 24VAC</a:t>
                      </a:r>
                      <a:endParaRPr sz="1000"/>
                    </a:p>
                    <a:p>
                      <a:pPr indent="0" lvl="0" marL="0" rtl="0" algn="l">
                        <a:lnSpc>
                          <a:spcPct val="115000"/>
                        </a:lnSpc>
                        <a:spcBef>
                          <a:spcPts val="0"/>
                        </a:spcBef>
                        <a:spcAft>
                          <a:spcPts val="0"/>
                        </a:spcAft>
                        <a:buNone/>
                      </a:pPr>
                      <a:r>
                        <a:rPr lang="en-US" sz="1000"/>
                        <a:t>input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 DC voltage to the inverter and measure the output AC voltage of the transformer using a digital multimeter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100"/>
                        <a:buFont typeface="Arial"/>
                        <a:buNone/>
                      </a:pPr>
                      <a:r>
                        <a:rPr lang="en-US" sz="1000">
                          <a:solidFill>
                            <a:schemeClr val="dk1"/>
                          </a:solidFill>
                        </a:rPr>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r h="892175">
                <a:tc>
                  <a:txBody>
                    <a:bodyPr/>
                    <a:lstStyle/>
                    <a:p>
                      <a:pPr indent="0" lvl="0" marL="0" rtl="0" algn="l">
                        <a:lnSpc>
                          <a:spcPct val="115000"/>
                        </a:lnSpc>
                        <a:spcBef>
                          <a:spcPts val="0"/>
                        </a:spcBef>
                        <a:spcAft>
                          <a:spcPts val="0"/>
                        </a:spcAft>
                        <a:buNone/>
                      </a:pPr>
                      <a:r>
                        <a:rPr lang="en-US" sz="1000"/>
                        <a:t>Reggie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Inverter Output Test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Connected outlet outputs 120VAC and powers a load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 DC voltage to the inverter and measure the output AC voltage of the transformer using a digital multimeter and plug in an iphone charger to the outlet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100"/>
                        <a:buFont typeface="Arial"/>
                        <a:buNone/>
                      </a:pPr>
                      <a:r>
                        <a:rPr lang="en-US" sz="1000">
                          <a:solidFill>
                            <a:schemeClr val="dk1"/>
                          </a:solidFill>
                        </a:rPr>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r h="680875">
                <a:tc>
                  <a:txBody>
                    <a:bodyPr/>
                    <a:lstStyle/>
                    <a:p>
                      <a:pPr indent="0" lvl="0" marL="0" rtl="0" algn="l">
                        <a:lnSpc>
                          <a:spcPct val="115000"/>
                        </a:lnSpc>
                        <a:spcBef>
                          <a:spcPts val="0"/>
                        </a:spcBef>
                        <a:spcAft>
                          <a:spcPts val="0"/>
                        </a:spcAft>
                        <a:buNone/>
                      </a:pPr>
                      <a:r>
                        <a:rPr lang="en-US" sz="1000"/>
                        <a:t>Reggie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Converter with battery</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Circuit elements function properly with battery voltage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 DC voltage to the converter and measure the output DC voltage before the LEDs (with LEDs disconnected)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100"/>
                        <a:buFont typeface="Arial"/>
                        <a:buNone/>
                      </a:pPr>
                      <a:r>
                        <a:rPr lang="en-US" sz="1000">
                          <a:solidFill>
                            <a:schemeClr val="dk1"/>
                          </a:solidFill>
                        </a:rPr>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r h="469575">
                <a:tc>
                  <a:txBody>
                    <a:bodyPr/>
                    <a:lstStyle/>
                    <a:p>
                      <a:pPr indent="0" lvl="0" marL="0" rtl="0" algn="l">
                        <a:lnSpc>
                          <a:spcPct val="115000"/>
                        </a:lnSpc>
                        <a:spcBef>
                          <a:spcPts val="0"/>
                        </a:spcBef>
                        <a:spcAft>
                          <a:spcPts val="0"/>
                        </a:spcAft>
                        <a:buNone/>
                      </a:pPr>
                      <a:r>
                        <a:rPr lang="en-US" sz="1000"/>
                        <a:t>Reggie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Converter Output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Converter output powers LED lights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 DC voltage to the converter with the LEDs connected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100"/>
                        <a:buFont typeface="Arial"/>
                        <a:buNone/>
                      </a:pPr>
                      <a:r>
                        <a:rPr lang="en-US" sz="1000">
                          <a:solidFill>
                            <a:schemeClr val="dk1"/>
                          </a:solidFill>
                        </a:rPr>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r h="469575">
                <a:tc>
                  <a:txBody>
                    <a:bodyPr/>
                    <a:lstStyle/>
                    <a:p>
                      <a:pPr indent="0" lvl="0" marL="0" rtl="0" algn="l">
                        <a:lnSpc>
                          <a:spcPct val="115000"/>
                        </a:lnSpc>
                        <a:spcBef>
                          <a:spcPts val="0"/>
                        </a:spcBef>
                        <a:spcAft>
                          <a:spcPts val="0"/>
                        </a:spcAft>
                        <a:buNone/>
                      </a:pPr>
                      <a:r>
                        <a:rPr lang="en-US" sz="1000"/>
                        <a:t>Colton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AC-DC Conversion Test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2-20VAC is rectified to corresponding DC with &lt; 0.1 V output ripple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 3 phase AC voltages and measure corresponding output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Completed</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00"/>
                    </a:solidFill>
                  </a:tcPr>
                </a:tc>
              </a:tr>
              <a:tr h="469575">
                <a:tc>
                  <a:txBody>
                    <a:bodyPr/>
                    <a:lstStyle/>
                    <a:p>
                      <a:pPr indent="0" lvl="0" marL="0" rtl="0" algn="l">
                        <a:lnSpc>
                          <a:spcPct val="115000"/>
                        </a:lnSpc>
                        <a:spcBef>
                          <a:spcPts val="0"/>
                        </a:spcBef>
                        <a:spcAft>
                          <a:spcPts val="0"/>
                        </a:spcAft>
                        <a:buNone/>
                      </a:pPr>
                      <a:r>
                        <a:rPr lang="en-US" sz="1000"/>
                        <a:t>Colton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DC-DC Conversion Test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6-20VDC is converted to set DC voltage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 various DC voltages and measure corresponding output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Completed</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00"/>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15f12760f15_0_3"/>
          <p:cNvSpPr txBox="1"/>
          <p:nvPr>
            <p:ph type="title"/>
          </p:nvPr>
        </p:nvSpPr>
        <p:spPr>
          <a:xfrm>
            <a:off x="457200" y="901177"/>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Validation Plan</a:t>
            </a:r>
            <a:endParaRPr/>
          </a:p>
        </p:txBody>
      </p:sp>
      <p:graphicFrame>
        <p:nvGraphicFramePr>
          <p:cNvPr id="213" name="Google Shape;213;g15f12760f15_0_3"/>
          <p:cNvGraphicFramePr/>
          <p:nvPr/>
        </p:nvGraphicFramePr>
        <p:xfrm>
          <a:off x="142525" y="1704875"/>
          <a:ext cx="3000000" cy="3000000"/>
        </p:xfrm>
        <a:graphic>
          <a:graphicData uri="http://schemas.openxmlformats.org/drawingml/2006/table">
            <a:tbl>
              <a:tblPr>
                <a:noFill/>
                <a:tableStyleId>{402130A0-EDDB-4C1D-B18D-17C8459B9B57}</a:tableStyleId>
              </a:tblPr>
              <a:tblGrid>
                <a:gridCol w="900500"/>
                <a:gridCol w="1593200"/>
                <a:gridCol w="2533275"/>
                <a:gridCol w="3040175"/>
                <a:gridCol w="759750"/>
              </a:tblGrid>
              <a:tr h="471150">
                <a:tc>
                  <a:txBody>
                    <a:bodyPr/>
                    <a:lstStyle/>
                    <a:p>
                      <a:pPr indent="0" lvl="0" marL="0" rtl="0" algn="l">
                        <a:lnSpc>
                          <a:spcPct val="115000"/>
                        </a:lnSpc>
                        <a:spcBef>
                          <a:spcPts val="0"/>
                        </a:spcBef>
                        <a:spcAft>
                          <a:spcPts val="0"/>
                        </a:spcAft>
                        <a:buNone/>
                      </a:pPr>
                      <a:r>
                        <a:rPr b="1" lang="en-US" sz="1000"/>
                        <a:t>Responsible Engineer(s)</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1000"/>
                        <a:t>Test Name</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900"/>
                        <a:t>Validation Requirements</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900"/>
                        <a:t>Methodology</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900"/>
                        <a:t>Status</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r>
              <a:tr h="540225">
                <a:tc>
                  <a:txBody>
                    <a:bodyPr/>
                    <a:lstStyle/>
                    <a:p>
                      <a:pPr indent="0" lvl="0" marL="0" rtl="0" algn="l">
                        <a:lnSpc>
                          <a:spcPct val="115000"/>
                        </a:lnSpc>
                        <a:spcBef>
                          <a:spcPts val="0"/>
                        </a:spcBef>
                        <a:spcAft>
                          <a:spcPts val="0"/>
                        </a:spcAft>
                        <a:buNone/>
                      </a:pPr>
                      <a:r>
                        <a:rPr lang="en-US" sz="1000"/>
                        <a:t>Colton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Rectifier and Converter Connection Test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Voltage outputs to set DC voltage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 3 phase AC voltage to rectifier and measure output DC voltage of converter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Completed</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00FF00"/>
                    </a:solidFill>
                  </a:tcPr>
                </a:tc>
              </a:tr>
              <a:tr h="783325">
                <a:tc>
                  <a:txBody>
                    <a:bodyPr/>
                    <a:lstStyle/>
                    <a:p>
                      <a:pPr indent="0" lvl="0" marL="0" rtl="0" algn="l">
                        <a:lnSpc>
                          <a:spcPct val="115000"/>
                        </a:lnSpc>
                        <a:spcBef>
                          <a:spcPts val="0"/>
                        </a:spcBef>
                        <a:spcAft>
                          <a:spcPts val="0"/>
                        </a:spcAft>
                        <a:buNone/>
                      </a:pPr>
                      <a:r>
                        <a:rPr lang="en-US" sz="1000"/>
                        <a:t>Peter, Colton &amp; Max</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Charge Batteries Test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Wind-Power is correctly charging the battery bank with appropriate switching maneuvers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Use wind-turbine to output power, measure if battery capacity has gone up</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Untested</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540225">
                <a:tc>
                  <a:txBody>
                    <a:bodyPr/>
                    <a:lstStyle/>
                    <a:p>
                      <a:pPr indent="0" lvl="0" marL="0" rtl="0" algn="l">
                        <a:lnSpc>
                          <a:spcPct val="115000"/>
                        </a:lnSpc>
                        <a:spcBef>
                          <a:spcPts val="0"/>
                        </a:spcBef>
                        <a:spcAft>
                          <a:spcPts val="0"/>
                        </a:spcAft>
                        <a:buNone/>
                      </a:pPr>
                      <a:r>
                        <a:rPr lang="en-US" sz="1000"/>
                        <a:t>Peter, Reggie &amp; Max</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Power Output Test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Battery bank is used to power the load with appropriate switching maneuvers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Measure voltage and current at output when switching battery outputs and determine if power transition is seamless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000"/>
                        <a:t>Untested</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783325">
                <a:tc>
                  <a:txBody>
                    <a:bodyPr/>
                    <a:lstStyle/>
                    <a:p>
                      <a:pPr indent="0" lvl="0" marL="0" rtl="0" algn="l">
                        <a:lnSpc>
                          <a:spcPct val="115000"/>
                        </a:lnSpc>
                        <a:spcBef>
                          <a:spcPts val="0"/>
                        </a:spcBef>
                        <a:spcAft>
                          <a:spcPts val="0"/>
                        </a:spcAft>
                        <a:buNone/>
                      </a:pPr>
                      <a:r>
                        <a:rPr lang="en-US" sz="1000"/>
                        <a:t>Peter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Input/Output Test</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t>Correctly measures </a:t>
                      </a:r>
                      <a:r>
                        <a:rPr lang="en-US" sz="1000"/>
                        <a:t>13 V at output of switch</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t>Measure voltage and current at the load of the switch and compare with expected current and voltage values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000"/>
                        <a:t>Untested</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783325">
                <a:tc>
                  <a:txBody>
                    <a:bodyPr/>
                    <a:lstStyle/>
                    <a:p>
                      <a:pPr indent="0" lvl="0" marL="0" rtl="0" algn="l">
                        <a:lnSpc>
                          <a:spcPct val="115000"/>
                        </a:lnSpc>
                        <a:spcBef>
                          <a:spcPts val="0"/>
                        </a:spcBef>
                        <a:spcAft>
                          <a:spcPts val="0"/>
                        </a:spcAft>
                        <a:buNone/>
                      </a:pPr>
                      <a:r>
                        <a:rPr lang="en-US" sz="1000"/>
                        <a:t>Peter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Switch Validation</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The switch correctly switches between outputs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 signals from microcontroller and test combination of expected inputs/outputs and verify </a:t>
                      </a:r>
                      <a:r>
                        <a:rPr lang="en-US" sz="1000"/>
                        <a:t>with voltage and current measurements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r h="783325">
                <a:tc>
                  <a:txBody>
                    <a:bodyPr/>
                    <a:lstStyle/>
                    <a:p>
                      <a:pPr indent="0" lvl="0" marL="0" rtl="0" algn="l">
                        <a:lnSpc>
                          <a:spcPct val="115000"/>
                        </a:lnSpc>
                        <a:spcBef>
                          <a:spcPts val="0"/>
                        </a:spcBef>
                        <a:spcAft>
                          <a:spcPts val="0"/>
                        </a:spcAft>
                        <a:buNone/>
                      </a:pPr>
                      <a:r>
                        <a:rPr lang="en-US" sz="1000"/>
                        <a:t>Maxwell</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Battery Capacity Monitor</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System is able to successfully track the capacity of the battery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Inputing a voltage and current source into the system or by testing with the actual batteries to see if it can accurately track how much charge is left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1609005e97c_0_14"/>
          <p:cNvSpPr txBox="1"/>
          <p:nvPr>
            <p:ph type="title"/>
          </p:nvPr>
        </p:nvSpPr>
        <p:spPr>
          <a:xfrm>
            <a:off x="457200" y="901177"/>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Validation Plan</a:t>
            </a:r>
            <a:endParaRPr/>
          </a:p>
        </p:txBody>
      </p:sp>
      <p:graphicFrame>
        <p:nvGraphicFramePr>
          <p:cNvPr id="219" name="Google Shape;219;g1609005e97c_0_14"/>
          <p:cNvGraphicFramePr/>
          <p:nvPr/>
        </p:nvGraphicFramePr>
        <p:xfrm>
          <a:off x="126375" y="1704875"/>
          <a:ext cx="3000000" cy="3000000"/>
        </p:xfrm>
        <a:graphic>
          <a:graphicData uri="http://schemas.openxmlformats.org/drawingml/2006/table">
            <a:tbl>
              <a:tblPr>
                <a:noFill/>
                <a:tableStyleId>{402130A0-EDDB-4C1D-B18D-17C8459B9B57}</a:tableStyleId>
              </a:tblPr>
              <a:tblGrid>
                <a:gridCol w="901525"/>
                <a:gridCol w="1594975"/>
                <a:gridCol w="2536100"/>
                <a:gridCol w="3086475"/>
                <a:gridCol w="717675"/>
              </a:tblGrid>
              <a:tr h="490050">
                <a:tc>
                  <a:txBody>
                    <a:bodyPr/>
                    <a:lstStyle/>
                    <a:p>
                      <a:pPr indent="0" lvl="0" marL="0" rtl="0" algn="l">
                        <a:lnSpc>
                          <a:spcPct val="115000"/>
                        </a:lnSpc>
                        <a:spcBef>
                          <a:spcPts val="0"/>
                        </a:spcBef>
                        <a:spcAft>
                          <a:spcPts val="0"/>
                        </a:spcAft>
                        <a:buNone/>
                      </a:pPr>
                      <a:r>
                        <a:rPr b="1" lang="en-US" sz="1000"/>
                        <a:t>Responsible Engineer(s)</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1000"/>
                        <a:t>Test Name</a:t>
                      </a:r>
                      <a:endParaRPr b="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900"/>
                        <a:t>Validation Requirements</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900"/>
                        <a:t>Methodology</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c>
                  <a:txBody>
                    <a:bodyPr/>
                    <a:lstStyle/>
                    <a:p>
                      <a:pPr indent="0" lvl="0" marL="0" rtl="0" algn="l">
                        <a:lnSpc>
                          <a:spcPct val="115000"/>
                        </a:lnSpc>
                        <a:spcBef>
                          <a:spcPts val="0"/>
                        </a:spcBef>
                        <a:spcAft>
                          <a:spcPts val="0"/>
                        </a:spcAft>
                        <a:buNone/>
                      </a:pPr>
                      <a:r>
                        <a:rPr b="1" lang="en-US" sz="900"/>
                        <a:t>Status</a:t>
                      </a:r>
                      <a:endParaRPr b="1" sz="9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3F3F3"/>
                    </a:solidFill>
                  </a:tcPr>
                </a:tc>
              </a:tr>
              <a:tr h="989275">
                <a:tc>
                  <a:txBody>
                    <a:bodyPr/>
                    <a:lstStyle/>
                    <a:p>
                      <a:pPr indent="0" lvl="0" marL="0" rtl="0" algn="l">
                        <a:lnSpc>
                          <a:spcPct val="115000"/>
                        </a:lnSpc>
                        <a:spcBef>
                          <a:spcPts val="0"/>
                        </a:spcBef>
                        <a:spcAft>
                          <a:spcPts val="0"/>
                        </a:spcAft>
                        <a:buNone/>
                      </a:pPr>
                      <a:r>
                        <a:rPr lang="en-US" sz="1000"/>
                        <a:t>Maxwell</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Display Power Generated and Power Usage</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System is able to display the power generated from the Wind Turbine, and the power used by the building</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Similar</a:t>
                      </a:r>
                      <a:r>
                        <a:rPr lang="en-US" sz="1000"/>
                        <a:t> to the battery capacity portion there needs to be a voltage and current source to test if this portion is working correctly.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r h="989275">
                <a:tc>
                  <a:txBody>
                    <a:bodyPr/>
                    <a:lstStyle/>
                    <a:p>
                      <a:pPr indent="0" lvl="0" marL="0" rtl="0" algn="l">
                        <a:lnSpc>
                          <a:spcPct val="115000"/>
                        </a:lnSpc>
                        <a:spcBef>
                          <a:spcPts val="0"/>
                        </a:spcBef>
                        <a:spcAft>
                          <a:spcPts val="0"/>
                        </a:spcAft>
                        <a:buNone/>
                      </a:pPr>
                      <a:r>
                        <a:rPr lang="en-US" sz="1000"/>
                        <a:t>Maxwell</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Display</a:t>
                      </a:r>
                      <a:r>
                        <a:rPr i="1" lang="en-US" sz="1000"/>
                        <a:t> Battery Health</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System will be able to </a:t>
                      </a:r>
                      <a:r>
                        <a:rPr lang="en-US" sz="1000"/>
                        <a:t>calculate</a:t>
                      </a:r>
                      <a:r>
                        <a:rPr lang="en-US" sz="1000"/>
                        <a:t> the battery health each battery and display this information to the user allowing them to know if they should replace the battery soon or not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Similar</a:t>
                      </a:r>
                      <a:r>
                        <a:rPr lang="en-US" sz="1000"/>
                        <a:t> to the battery capacity portion there will need to be a current source to replicate the usage and flow of charge through a battery and seeing if it is able to accurately </a:t>
                      </a:r>
                      <a:r>
                        <a:rPr lang="en-US" sz="1000"/>
                        <a:t>calculate</a:t>
                      </a:r>
                      <a:r>
                        <a:rPr lang="en-US" sz="1000"/>
                        <a:t> the health of said battery.</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r h="610400">
                <a:tc>
                  <a:txBody>
                    <a:bodyPr/>
                    <a:lstStyle/>
                    <a:p>
                      <a:pPr indent="0" lvl="0" marL="0" rtl="0" algn="l">
                        <a:lnSpc>
                          <a:spcPct val="115000"/>
                        </a:lnSpc>
                        <a:spcBef>
                          <a:spcPts val="0"/>
                        </a:spcBef>
                        <a:spcAft>
                          <a:spcPts val="0"/>
                        </a:spcAft>
                        <a:buNone/>
                      </a:pPr>
                      <a:r>
                        <a:rPr lang="en-US" sz="1000"/>
                        <a:t>Maxwell</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Website for System Monitoring</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Website is </a:t>
                      </a:r>
                      <a:r>
                        <a:rPr lang="en-US" sz="1000"/>
                        <a:t>accessible</a:t>
                      </a:r>
                      <a:r>
                        <a:rPr lang="en-US" sz="1000"/>
                        <a:t> and cleanly displays</a:t>
                      </a:r>
                      <a:endParaRPr sz="1000"/>
                    </a:p>
                    <a:p>
                      <a:pPr indent="0" lvl="0" marL="0" rtl="0" algn="l">
                        <a:lnSpc>
                          <a:spcPct val="115000"/>
                        </a:lnSpc>
                        <a:spcBef>
                          <a:spcPts val="0"/>
                        </a:spcBef>
                        <a:spcAft>
                          <a:spcPts val="0"/>
                        </a:spcAft>
                        <a:buNone/>
                      </a:pPr>
                      <a:r>
                        <a:rPr lang="en-US" sz="1000"/>
                        <a:t>information about the entire system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Once other parts of the systems are setup the website should be able to correctly display </a:t>
                      </a:r>
                      <a:r>
                        <a:rPr lang="en-US" sz="1000"/>
                        <a:t>information</a:t>
                      </a:r>
                      <a:r>
                        <a:rPr lang="en-US" sz="1000"/>
                        <a:t> to the user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In Progress</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F00"/>
                    </a:solidFill>
                  </a:tcPr>
                </a:tc>
              </a:tr>
              <a:tr h="989275">
                <a:tc>
                  <a:txBody>
                    <a:bodyPr/>
                    <a:lstStyle/>
                    <a:p>
                      <a:pPr indent="0" lvl="0" marL="0" rtl="0" algn="l">
                        <a:lnSpc>
                          <a:spcPct val="115000"/>
                        </a:lnSpc>
                        <a:spcBef>
                          <a:spcPts val="0"/>
                        </a:spcBef>
                        <a:spcAft>
                          <a:spcPts val="0"/>
                        </a:spcAft>
                        <a:buNone/>
                      </a:pPr>
                      <a:r>
                        <a:rPr lang="en-US" sz="1000"/>
                        <a:t>Maxwell</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i="1" lang="en-US" sz="1000"/>
                        <a:t>Output Signal for Switch Controller</a:t>
                      </a:r>
                      <a:endParaRPr i="1"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System will have triggers for specific cases of when each battery should be used or charged.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Once connected with the charge and switch controller check that the system is correctly outputting signals to the controller and that the controller is </a:t>
                      </a:r>
                      <a:r>
                        <a:rPr lang="en-US" sz="1000"/>
                        <a:t>performing</a:t>
                      </a:r>
                      <a:r>
                        <a:rPr lang="en-US" sz="1000"/>
                        <a:t> the correct result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Untested</a:t>
                      </a:r>
                      <a:endParaRPr sz="10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989275">
                <a:tc>
                  <a:txBody>
                    <a:bodyPr/>
                    <a:lstStyle/>
                    <a:p>
                      <a:pPr indent="0" lvl="0" marL="0" rtl="0" algn="l">
                        <a:lnSpc>
                          <a:spcPct val="115000"/>
                        </a:lnSpc>
                        <a:spcBef>
                          <a:spcPts val="0"/>
                        </a:spcBef>
                        <a:spcAft>
                          <a:spcPts val="0"/>
                        </a:spcAft>
                        <a:buNone/>
                      </a:pPr>
                      <a:r>
                        <a:rPr lang="en-US" sz="1000"/>
                        <a:t>Full Team</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Full System Test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Wind-Power is used to charge the battery bank, Monitor sends signals to switching circuits, switch controller outputs correct path, battery power is used by inverter and converter to power the load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1000"/>
                        <a:t>Charging: Input power from wind turbine and signals from MCU, then measure and compare voltage and current. Discharging: Power laptop charger and phone charger, verify with voltage and current measurements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000"/>
                        <a:t>Untested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descr="DLCOE_logo_HWHT.png" id="224" name="Google Shape;224;g150fb8fde24_0_4"/>
          <p:cNvPicPr preferRelativeResize="0"/>
          <p:nvPr/>
        </p:nvPicPr>
        <p:blipFill rotWithShape="1">
          <a:blip r:embed="rId3">
            <a:alphaModFix/>
          </a:blip>
          <a:srcRect b="0" l="0" r="0" t="0"/>
          <a:stretch/>
        </p:blipFill>
        <p:spPr>
          <a:xfrm>
            <a:off x="5344000" y="1105318"/>
            <a:ext cx="3114199" cy="525774"/>
          </a:xfrm>
          <a:prstGeom prst="rect">
            <a:avLst/>
          </a:prstGeom>
          <a:noFill/>
          <a:ln>
            <a:noFill/>
          </a:ln>
        </p:spPr>
      </p:pic>
      <p:sp>
        <p:nvSpPr>
          <p:cNvPr id="225" name="Google Shape;225;g150fb8fde24_0_4"/>
          <p:cNvSpPr txBox="1"/>
          <p:nvPr>
            <p:ph type="ctrTitle"/>
          </p:nvPr>
        </p:nvSpPr>
        <p:spPr>
          <a:xfrm>
            <a:off x="3507800" y="3429000"/>
            <a:ext cx="4678200" cy="9156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lt1"/>
              </a:buClr>
              <a:buSzPts val="3240"/>
              <a:buFont typeface="Arial"/>
              <a:buNone/>
            </a:pPr>
            <a:r>
              <a:rPr lang="en-US" sz="3140"/>
              <a:t>Thank you for listening</a:t>
            </a:r>
            <a:endParaRPr sz="3140"/>
          </a:p>
        </p:txBody>
      </p:sp>
      <p:sp>
        <p:nvSpPr>
          <p:cNvPr id="226" name="Google Shape;226;g150fb8fde24_0_4"/>
          <p:cNvSpPr/>
          <p:nvPr/>
        </p:nvSpPr>
        <p:spPr>
          <a:xfrm>
            <a:off x="0" y="0"/>
            <a:ext cx="6111300" cy="6111300"/>
          </a:xfrm>
          <a:prstGeom prst="diagStripe">
            <a:avLst>
              <a:gd fmla="val 28990" name="adj"/>
            </a:avLst>
          </a:prstGeom>
          <a:blipFill rotWithShape="1">
            <a:blip r:embed="rId4">
              <a:alphaModFix/>
            </a:blip>
            <a:stretch>
              <a:fillRect b="0" l="0" r="0" t="0"/>
            </a:stretch>
          </a:blipFill>
          <a:ln>
            <a:noFill/>
          </a:ln>
          <a:effectLst>
            <a:outerShdw blurRad="193675" rotWithShape="0" dir="5400000" dist="23000">
              <a:srgbClr val="000000">
                <a:alpha val="6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27" name="Google Shape;227;g150fb8fde24_0_4"/>
          <p:cNvSpPr txBox="1"/>
          <p:nvPr/>
        </p:nvSpPr>
        <p:spPr>
          <a:xfrm>
            <a:off x="4218800" y="4756175"/>
            <a:ext cx="3256200" cy="668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lt1"/>
              </a:buClr>
              <a:buSzPts val="3240"/>
              <a:buFont typeface="Arial"/>
              <a:buNone/>
            </a:pPr>
            <a:r>
              <a:rPr b="1" i="0" lang="en-US" sz="3140" u="none" cap="none" strike="noStrike">
                <a:solidFill>
                  <a:schemeClr val="lt1"/>
                </a:solidFill>
                <a:latin typeface="Arial"/>
                <a:ea typeface="Arial"/>
                <a:cs typeface="Arial"/>
                <a:sym typeface="Arial"/>
              </a:rPr>
              <a:t>Any Questions?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2"/>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200"/>
              <a:buFont typeface="Arial"/>
              <a:buNone/>
            </a:pPr>
            <a:r>
              <a:rPr lang="en-US"/>
              <a:t>Project Summary</a:t>
            </a:r>
            <a:endParaRPr/>
          </a:p>
        </p:txBody>
      </p:sp>
      <p:sp>
        <p:nvSpPr>
          <p:cNvPr id="65" name="Google Shape;65;p2"/>
          <p:cNvSpPr txBox="1"/>
          <p:nvPr>
            <p:ph idx="1" type="body"/>
          </p:nvPr>
        </p:nvSpPr>
        <p:spPr>
          <a:xfrm>
            <a:off x="457200" y="2049270"/>
            <a:ext cx="8229600" cy="4637280"/>
          </a:xfrm>
          <a:prstGeom prst="rect">
            <a:avLst/>
          </a:prstGeom>
          <a:noFill/>
          <a:ln>
            <a:noFill/>
          </a:ln>
        </p:spPr>
        <p:txBody>
          <a:bodyPr anchorCtr="0" anchor="t" bIns="45700" lIns="91425" spcFirstLastPara="1" rIns="91425" wrap="square" tIns="45700">
            <a:normAutofit/>
          </a:bodyPr>
          <a:lstStyle/>
          <a:p>
            <a:pPr indent="-419100" lvl="0" marL="457200" rtl="0" algn="l">
              <a:lnSpc>
                <a:spcPct val="100000"/>
              </a:lnSpc>
              <a:spcBef>
                <a:spcPts val="360"/>
              </a:spcBef>
              <a:spcAft>
                <a:spcPts val="0"/>
              </a:spcAft>
              <a:buSzPts val="3000"/>
              <a:buChar char="•"/>
            </a:pPr>
            <a:r>
              <a:rPr lang="en-US" sz="3000"/>
              <a:t>Implementing local renewable power generation to reduce reliance on fossil fuels</a:t>
            </a:r>
            <a:endParaRPr sz="3000"/>
          </a:p>
          <a:p>
            <a:pPr indent="0" lvl="0" marL="0" rtl="0" algn="l">
              <a:lnSpc>
                <a:spcPct val="100000"/>
              </a:lnSpc>
              <a:spcBef>
                <a:spcPts val="360"/>
              </a:spcBef>
              <a:spcAft>
                <a:spcPts val="0"/>
              </a:spcAft>
              <a:buSzPts val="1800"/>
              <a:buNone/>
            </a:pPr>
            <a:r>
              <a:t/>
            </a:r>
            <a:endParaRPr sz="2500"/>
          </a:p>
          <a:p>
            <a:pPr indent="-419100" lvl="0" marL="457200" rtl="0" algn="l">
              <a:lnSpc>
                <a:spcPct val="100000"/>
              </a:lnSpc>
              <a:spcBef>
                <a:spcPts val="360"/>
              </a:spcBef>
              <a:spcAft>
                <a:spcPts val="0"/>
              </a:spcAft>
              <a:buSzPts val="3000"/>
              <a:buChar char="•"/>
            </a:pPr>
            <a:r>
              <a:rPr lang="en-US" sz="3000"/>
              <a:t>Using a wind turbine to capture energy, store it in batteries, and power AC and DC loads</a:t>
            </a:r>
            <a:endParaRPr sz="3000"/>
          </a:p>
        </p:txBody>
      </p:sp>
      <p:pic>
        <p:nvPicPr>
          <p:cNvPr id="66" name="Google Shape;66;p2"/>
          <p:cNvPicPr preferRelativeResize="0"/>
          <p:nvPr/>
        </p:nvPicPr>
        <p:blipFill rotWithShape="1">
          <a:blip r:embed="rId3">
            <a:alphaModFix/>
          </a:blip>
          <a:srcRect b="7807" l="0" r="0" t="12502"/>
          <a:stretch/>
        </p:blipFill>
        <p:spPr>
          <a:xfrm>
            <a:off x="130263" y="4440425"/>
            <a:ext cx="8883475" cy="2348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4"/>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3200"/>
              <a:buFont typeface="Arial"/>
              <a:buNone/>
            </a:pPr>
            <a:r>
              <a:rPr lang="en-US"/>
              <a:t>Block Diagram and Task Partition</a:t>
            </a:r>
            <a:endParaRPr/>
          </a:p>
        </p:txBody>
      </p:sp>
      <p:pic>
        <p:nvPicPr>
          <p:cNvPr id="72" name="Google Shape;72;p4"/>
          <p:cNvPicPr preferRelativeResize="0"/>
          <p:nvPr/>
        </p:nvPicPr>
        <p:blipFill rotWithShape="1">
          <a:blip r:embed="rId3">
            <a:alphaModFix/>
          </a:blip>
          <a:srcRect b="0" l="0" r="0" t="0"/>
          <a:stretch/>
        </p:blipFill>
        <p:spPr>
          <a:xfrm>
            <a:off x="0" y="1928625"/>
            <a:ext cx="9144000" cy="460248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g15b007747bc_0_1950"/>
          <p:cNvSpPr txBox="1"/>
          <p:nvPr>
            <p:ph type="title"/>
          </p:nvPr>
        </p:nvSpPr>
        <p:spPr>
          <a:xfrm>
            <a:off x="457200" y="1039327"/>
            <a:ext cx="8229600" cy="8037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Project Timeline</a:t>
            </a:r>
            <a:endParaRPr/>
          </a:p>
        </p:txBody>
      </p:sp>
      <p:grpSp>
        <p:nvGrpSpPr>
          <p:cNvPr id="78" name="Google Shape;78;g15b007747bc_0_1950"/>
          <p:cNvGrpSpPr/>
          <p:nvPr/>
        </p:nvGrpSpPr>
        <p:grpSpPr>
          <a:xfrm>
            <a:off x="7618301" y="2300376"/>
            <a:ext cx="1525524" cy="3643956"/>
            <a:chOff x="3048000" y="2295578"/>
            <a:chExt cx="1524000" cy="2847953"/>
          </a:xfrm>
        </p:grpSpPr>
        <p:grpSp>
          <p:nvGrpSpPr>
            <p:cNvPr id="79" name="Google Shape;79;g15b007747bc_0_1950"/>
            <p:cNvGrpSpPr/>
            <p:nvPr/>
          </p:nvGrpSpPr>
          <p:grpSpPr>
            <a:xfrm>
              <a:off x="3048000" y="2295578"/>
              <a:ext cx="1524000" cy="2847953"/>
              <a:chOff x="0" y="2295575"/>
              <a:chExt cx="1524000" cy="2837455"/>
            </a:xfrm>
          </p:grpSpPr>
          <p:sp>
            <p:nvSpPr>
              <p:cNvPr id="80" name="Google Shape;80;g15b007747bc_0_1950"/>
              <p:cNvSpPr/>
              <p:nvPr/>
            </p:nvSpPr>
            <p:spPr>
              <a:xfrm>
                <a:off x="0" y="2823930"/>
                <a:ext cx="1524000" cy="23091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g15b007747bc_0_1950"/>
              <p:cNvSpPr/>
              <p:nvPr/>
            </p:nvSpPr>
            <p:spPr>
              <a:xfrm>
                <a:off x="0" y="2295575"/>
                <a:ext cx="1524000" cy="537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 name="Google Shape;82;g15b007747bc_0_1950"/>
            <p:cNvSpPr txBox="1"/>
            <p:nvPr/>
          </p:nvSpPr>
          <p:spPr>
            <a:xfrm>
              <a:off x="3224550" y="3050050"/>
              <a:ext cx="1170900" cy="67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1" lang="en-US" sz="1100">
                  <a:solidFill>
                    <a:srgbClr val="5E5E5E"/>
                  </a:solidFill>
                  <a:latin typeface="Roboto"/>
                  <a:ea typeface="Roboto"/>
                  <a:cs typeface="Roboto"/>
                  <a:sym typeface="Roboto"/>
                </a:rPr>
                <a:t>Final report and presentation</a:t>
              </a:r>
              <a:endParaRPr b="1" i="0" sz="1100" u="none" cap="none" strike="noStrike">
                <a:solidFill>
                  <a:srgbClr val="5E5E5E"/>
                </a:solidFill>
                <a:latin typeface="Roboto"/>
                <a:ea typeface="Roboto"/>
                <a:cs typeface="Roboto"/>
                <a:sym typeface="Roboto"/>
              </a:endParaRPr>
            </a:p>
          </p:txBody>
        </p:sp>
        <p:sp>
          <p:nvSpPr>
            <p:cNvPr id="83" name="Google Shape;83;g15b007747bc_0_1950"/>
            <p:cNvSpPr txBox="1"/>
            <p:nvPr/>
          </p:nvSpPr>
          <p:spPr>
            <a:xfrm>
              <a:off x="3224550" y="3568106"/>
              <a:ext cx="1170900" cy="1094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900"/>
                <a:buFont typeface="Arial"/>
                <a:buNone/>
              </a:pPr>
              <a:r>
                <a:rPr b="0" i="0" lang="en-US" sz="900" u="none" cap="none" strike="noStrike">
                  <a:solidFill>
                    <a:srgbClr val="5E5E5E"/>
                  </a:solidFill>
                  <a:latin typeface="Roboto"/>
                  <a:ea typeface="Roboto"/>
                  <a:cs typeface="Roboto"/>
                  <a:sym typeface="Roboto"/>
                </a:rPr>
                <a:t>Complete </a:t>
              </a:r>
              <a:r>
                <a:rPr lang="en-US" sz="900">
                  <a:solidFill>
                    <a:srgbClr val="5E5E5E"/>
                  </a:solidFill>
                  <a:latin typeface="Roboto"/>
                  <a:ea typeface="Roboto"/>
                  <a:cs typeface="Roboto"/>
                  <a:sym typeface="Roboto"/>
                </a:rPr>
                <a:t>final report and prepare for final presentation</a:t>
              </a:r>
              <a:r>
                <a:rPr b="0" i="0" lang="en-US" sz="900" u="none" cap="none" strike="noStrike">
                  <a:solidFill>
                    <a:srgbClr val="5E5E5E"/>
                  </a:solidFill>
                  <a:latin typeface="Roboto"/>
                  <a:ea typeface="Roboto"/>
                  <a:cs typeface="Roboto"/>
                  <a:sym typeface="Roboto"/>
                </a:rPr>
                <a:t>.</a:t>
              </a:r>
              <a:endParaRPr b="0" i="0" sz="900" u="none" cap="none" strike="noStrike">
                <a:solidFill>
                  <a:srgbClr val="5E5E5E"/>
                </a:solidFill>
                <a:latin typeface="Roboto"/>
                <a:ea typeface="Roboto"/>
                <a:cs typeface="Roboto"/>
                <a:sym typeface="Roboto"/>
              </a:endParaRPr>
            </a:p>
          </p:txBody>
        </p:sp>
        <p:sp>
          <p:nvSpPr>
            <p:cNvPr id="84" name="Google Shape;84;g15b007747bc_0_1950"/>
            <p:cNvSpPr txBox="1"/>
            <p:nvPr/>
          </p:nvSpPr>
          <p:spPr>
            <a:xfrm>
              <a:off x="3224547" y="2441102"/>
              <a:ext cx="1170900" cy="260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000"/>
                <a:buFont typeface="Arial"/>
                <a:buNone/>
              </a:pPr>
              <a:r>
                <a:rPr lang="en-US" sz="1000">
                  <a:solidFill>
                    <a:srgbClr val="5E5E5E"/>
                  </a:solidFill>
                  <a:latin typeface="Roboto"/>
                  <a:ea typeface="Roboto"/>
                  <a:cs typeface="Roboto"/>
                  <a:sym typeface="Roboto"/>
                </a:rPr>
                <a:t>Mid</a:t>
              </a:r>
              <a:r>
                <a:rPr b="0" i="0" lang="en-US" sz="1000" u="none" cap="none" strike="noStrike">
                  <a:solidFill>
                    <a:srgbClr val="5E5E5E"/>
                  </a:solidFill>
                  <a:latin typeface="Roboto"/>
                  <a:ea typeface="Roboto"/>
                  <a:cs typeface="Roboto"/>
                  <a:sym typeface="Roboto"/>
                </a:rPr>
                <a:t> November</a:t>
              </a:r>
              <a:endParaRPr b="0" i="0" sz="1000" u="none" cap="none" strike="noStrike">
                <a:solidFill>
                  <a:srgbClr val="5E5E5E"/>
                </a:solidFill>
                <a:latin typeface="Roboto"/>
                <a:ea typeface="Roboto"/>
                <a:cs typeface="Roboto"/>
                <a:sym typeface="Roboto"/>
              </a:endParaRPr>
            </a:p>
          </p:txBody>
        </p:sp>
      </p:grpSp>
      <p:grpSp>
        <p:nvGrpSpPr>
          <p:cNvPr id="85" name="Google Shape;85;g15b007747bc_0_1950"/>
          <p:cNvGrpSpPr/>
          <p:nvPr/>
        </p:nvGrpSpPr>
        <p:grpSpPr>
          <a:xfrm>
            <a:off x="6092776" y="2300373"/>
            <a:ext cx="1525648" cy="3643960"/>
            <a:chOff x="3048000" y="2295575"/>
            <a:chExt cx="1524124" cy="2847956"/>
          </a:xfrm>
        </p:grpSpPr>
        <p:grpSp>
          <p:nvGrpSpPr>
            <p:cNvPr id="86" name="Google Shape;86;g15b007747bc_0_1950"/>
            <p:cNvGrpSpPr/>
            <p:nvPr/>
          </p:nvGrpSpPr>
          <p:grpSpPr>
            <a:xfrm>
              <a:off x="3048000" y="2295578"/>
              <a:ext cx="1524000" cy="2847953"/>
              <a:chOff x="0" y="2295575"/>
              <a:chExt cx="1524000" cy="2837455"/>
            </a:xfrm>
          </p:grpSpPr>
          <p:sp>
            <p:nvSpPr>
              <p:cNvPr id="87" name="Google Shape;87;g15b007747bc_0_1950"/>
              <p:cNvSpPr/>
              <p:nvPr/>
            </p:nvSpPr>
            <p:spPr>
              <a:xfrm>
                <a:off x="0" y="2823930"/>
                <a:ext cx="1524000" cy="23091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g15b007747bc_0_1950"/>
              <p:cNvSpPr/>
              <p:nvPr/>
            </p:nvSpPr>
            <p:spPr>
              <a:xfrm>
                <a:off x="0" y="2295575"/>
                <a:ext cx="1524000" cy="537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9" name="Google Shape;89;g15b007747bc_0_1950"/>
            <p:cNvCxnSpPr/>
            <p:nvPr/>
          </p:nvCxnSpPr>
          <p:spPr>
            <a:xfrm>
              <a:off x="4572000" y="2295575"/>
              <a:ext cx="0" cy="2837400"/>
            </a:xfrm>
            <a:prstGeom prst="straightConnector1">
              <a:avLst/>
            </a:prstGeom>
            <a:noFill/>
            <a:ln cap="flat" cmpd="sng" w="9525">
              <a:solidFill>
                <a:srgbClr val="D9D9D9"/>
              </a:solidFill>
              <a:prstDash val="dot"/>
              <a:round/>
              <a:headEnd len="sm" w="sm" type="none"/>
              <a:tailEnd len="sm" w="sm" type="none"/>
            </a:ln>
          </p:spPr>
        </p:cxnSp>
        <p:sp>
          <p:nvSpPr>
            <p:cNvPr id="90" name="Google Shape;90;g15b007747bc_0_1950"/>
            <p:cNvSpPr txBox="1"/>
            <p:nvPr/>
          </p:nvSpPr>
          <p:spPr>
            <a:xfrm>
              <a:off x="3048124" y="3050051"/>
              <a:ext cx="1524000" cy="67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US" sz="1100">
                  <a:solidFill>
                    <a:srgbClr val="5E5E5E"/>
                  </a:solidFill>
                  <a:latin typeface="Roboto"/>
                  <a:ea typeface="Roboto"/>
                  <a:cs typeface="Roboto"/>
                  <a:sym typeface="Roboto"/>
                </a:rPr>
                <a:t>Complete Validation</a:t>
              </a:r>
              <a:endParaRPr b="1" i="0" sz="1100" u="none" cap="none" strike="noStrike">
                <a:solidFill>
                  <a:srgbClr val="5E5E5E"/>
                </a:solidFill>
                <a:latin typeface="Roboto"/>
                <a:ea typeface="Roboto"/>
                <a:cs typeface="Roboto"/>
                <a:sym typeface="Roboto"/>
              </a:endParaRPr>
            </a:p>
          </p:txBody>
        </p:sp>
        <p:sp>
          <p:nvSpPr>
            <p:cNvPr id="91" name="Google Shape;91;g15b007747bc_0_1950"/>
            <p:cNvSpPr txBox="1"/>
            <p:nvPr/>
          </p:nvSpPr>
          <p:spPr>
            <a:xfrm>
              <a:off x="3224610" y="3563624"/>
              <a:ext cx="1170900" cy="73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5E5E5E"/>
                  </a:solidFill>
                  <a:latin typeface="Roboto"/>
                  <a:ea typeface="Roboto"/>
                  <a:cs typeface="Roboto"/>
                  <a:sym typeface="Roboto"/>
                </a:rPr>
                <a:t>Integration of Inversion and Conversion Subsystem with Switch Controller 2</a:t>
              </a:r>
              <a:endParaRPr b="0" i="0" sz="900" u="none" cap="none" strike="noStrike">
                <a:solidFill>
                  <a:srgbClr val="5E5E5E"/>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b="0" i="0" sz="900" u="none" cap="none" strike="noStrike">
                <a:solidFill>
                  <a:srgbClr val="5E5E5E"/>
                </a:solidFill>
                <a:latin typeface="Roboto"/>
                <a:ea typeface="Roboto"/>
                <a:cs typeface="Roboto"/>
                <a:sym typeface="Roboto"/>
              </a:endParaRPr>
            </a:p>
          </p:txBody>
        </p:sp>
        <p:sp>
          <p:nvSpPr>
            <p:cNvPr id="92" name="Google Shape;92;g15b007747bc_0_1950"/>
            <p:cNvSpPr txBox="1"/>
            <p:nvPr/>
          </p:nvSpPr>
          <p:spPr>
            <a:xfrm>
              <a:off x="3224547" y="2441102"/>
              <a:ext cx="1145700" cy="260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000"/>
                <a:buFont typeface="Arial"/>
                <a:buNone/>
              </a:pPr>
              <a:r>
                <a:rPr lang="en-US" sz="1000">
                  <a:solidFill>
                    <a:srgbClr val="5E5E5E"/>
                  </a:solidFill>
                  <a:latin typeface="Roboto"/>
                  <a:ea typeface="Roboto"/>
                  <a:cs typeface="Roboto"/>
                  <a:sym typeface="Roboto"/>
                </a:rPr>
                <a:t>Early November</a:t>
              </a:r>
              <a:endParaRPr b="0" i="0" sz="1000" u="none" cap="none" strike="noStrike">
                <a:solidFill>
                  <a:srgbClr val="5E5E5E"/>
                </a:solidFill>
                <a:latin typeface="Roboto"/>
                <a:ea typeface="Roboto"/>
                <a:cs typeface="Roboto"/>
                <a:sym typeface="Roboto"/>
              </a:endParaRPr>
            </a:p>
          </p:txBody>
        </p:sp>
      </p:grpSp>
      <p:grpSp>
        <p:nvGrpSpPr>
          <p:cNvPr id="93" name="Google Shape;93;g15b007747bc_0_1950"/>
          <p:cNvGrpSpPr/>
          <p:nvPr/>
        </p:nvGrpSpPr>
        <p:grpSpPr>
          <a:xfrm>
            <a:off x="4567251" y="2300373"/>
            <a:ext cx="1525648" cy="3643960"/>
            <a:chOff x="3048000" y="2295575"/>
            <a:chExt cx="1524124" cy="2847956"/>
          </a:xfrm>
        </p:grpSpPr>
        <p:grpSp>
          <p:nvGrpSpPr>
            <p:cNvPr id="94" name="Google Shape;94;g15b007747bc_0_1950"/>
            <p:cNvGrpSpPr/>
            <p:nvPr/>
          </p:nvGrpSpPr>
          <p:grpSpPr>
            <a:xfrm>
              <a:off x="3048000" y="2295578"/>
              <a:ext cx="1524000" cy="2847953"/>
              <a:chOff x="0" y="2295575"/>
              <a:chExt cx="1524000" cy="2837455"/>
            </a:xfrm>
          </p:grpSpPr>
          <p:sp>
            <p:nvSpPr>
              <p:cNvPr id="95" name="Google Shape;95;g15b007747bc_0_1950"/>
              <p:cNvSpPr/>
              <p:nvPr/>
            </p:nvSpPr>
            <p:spPr>
              <a:xfrm>
                <a:off x="0" y="2823930"/>
                <a:ext cx="1524000" cy="23091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g15b007747bc_0_1950"/>
              <p:cNvSpPr/>
              <p:nvPr/>
            </p:nvSpPr>
            <p:spPr>
              <a:xfrm>
                <a:off x="0" y="2295575"/>
                <a:ext cx="1524000" cy="537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97" name="Google Shape;97;g15b007747bc_0_1950"/>
            <p:cNvCxnSpPr/>
            <p:nvPr/>
          </p:nvCxnSpPr>
          <p:spPr>
            <a:xfrm>
              <a:off x="4572000" y="2295575"/>
              <a:ext cx="0" cy="2837400"/>
            </a:xfrm>
            <a:prstGeom prst="straightConnector1">
              <a:avLst/>
            </a:prstGeom>
            <a:noFill/>
            <a:ln cap="flat" cmpd="sng" w="9525">
              <a:solidFill>
                <a:srgbClr val="D9D9D9"/>
              </a:solidFill>
              <a:prstDash val="dot"/>
              <a:round/>
              <a:headEnd len="sm" w="sm" type="none"/>
              <a:tailEnd len="sm" w="sm" type="none"/>
            </a:ln>
          </p:spPr>
        </p:cxnSp>
        <p:sp>
          <p:nvSpPr>
            <p:cNvPr id="98" name="Google Shape;98;g15b007747bc_0_1950"/>
            <p:cNvSpPr txBox="1"/>
            <p:nvPr/>
          </p:nvSpPr>
          <p:spPr>
            <a:xfrm>
              <a:off x="3048124" y="3050051"/>
              <a:ext cx="1524000" cy="95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US" sz="1100" u="none" cap="none" strike="noStrike">
                  <a:solidFill>
                    <a:srgbClr val="5E5E5E"/>
                  </a:solidFill>
                  <a:latin typeface="Roboto"/>
                  <a:ea typeface="Roboto"/>
                  <a:cs typeface="Roboto"/>
                  <a:sym typeface="Roboto"/>
                </a:rPr>
                <a:t>Continue Integration and Validation</a:t>
              </a:r>
              <a:endParaRPr b="1" i="0" sz="1100" u="none" cap="none" strike="noStrike">
                <a:solidFill>
                  <a:srgbClr val="5E5E5E"/>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1" i="0" sz="1100" u="none" cap="none" strike="noStrike">
                <a:solidFill>
                  <a:srgbClr val="5E5E5E"/>
                </a:solidFill>
                <a:latin typeface="Roboto"/>
                <a:ea typeface="Roboto"/>
                <a:cs typeface="Roboto"/>
                <a:sym typeface="Roboto"/>
              </a:endParaRPr>
            </a:p>
          </p:txBody>
        </p:sp>
        <p:sp>
          <p:nvSpPr>
            <p:cNvPr id="99" name="Google Shape;99;g15b007747bc_0_1950"/>
            <p:cNvSpPr txBox="1"/>
            <p:nvPr/>
          </p:nvSpPr>
          <p:spPr>
            <a:xfrm>
              <a:off x="3179243" y="3508796"/>
              <a:ext cx="1170900" cy="421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900" u="none" cap="none" strike="noStrike">
                  <a:solidFill>
                    <a:srgbClr val="5E5E5E"/>
                  </a:solidFill>
                  <a:latin typeface="Roboto"/>
                  <a:ea typeface="Roboto"/>
                  <a:cs typeface="Roboto"/>
                  <a:sym typeface="Roboto"/>
                </a:rPr>
                <a:t>Integration of Rectification and Conversion Subsystem with Switch Controller 1</a:t>
              </a:r>
              <a:endParaRPr b="0" i="0" sz="600" u="none" cap="none" strike="noStrike">
                <a:solidFill>
                  <a:srgbClr val="5E5E5E"/>
                </a:solidFill>
                <a:latin typeface="Roboto"/>
                <a:ea typeface="Roboto"/>
                <a:cs typeface="Roboto"/>
                <a:sym typeface="Roboto"/>
              </a:endParaRPr>
            </a:p>
          </p:txBody>
        </p:sp>
        <p:sp>
          <p:nvSpPr>
            <p:cNvPr id="100" name="Google Shape;100;g15b007747bc_0_1950"/>
            <p:cNvSpPr txBox="1"/>
            <p:nvPr/>
          </p:nvSpPr>
          <p:spPr>
            <a:xfrm>
              <a:off x="3224547" y="2441102"/>
              <a:ext cx="1170900" cy="260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000"/>
                <a:buFont typeface="Arial"/>
                <a:buNone/>
              </a:pPr>
              <a:r>
                <a:rPr b="0" i="0" lang="en-US" sz="1000" u="none" cap="none" strike="noStrike">
                  <a:solidFill>
                    <a:srgbClr val="5E5E5E"/>
                  </a:solidFill>
                  <a:latin typeface="Roboto"/>
                  <a:ea typeface="Roboto"/>
                  <a:cs typeface="Roboto"/>
                  <a:sym typeface="Roboto"/>
                </a:rPr>
                <a:t>Late October</a:t>
              </a:r>
              <a:endParaRPr b="0" i="0" sz="1000" u="none" cap="none" strike="noStrike">
                <a:solidFill>
                  <a:srgbClr val="5E5E5E"/>
                </a:solidFill>
                <a:latin typeface="Roboto"/>
                <a:ea typeface="Roboto"/>
                <a:cs typeface="Roboto"/>
                <a:sym typeface="Roboto"/>
              </a:endParaRPr>
            </a:p>
          </p:txBody>
        </p:sp>
      </p:grpSp>
      <p:grpSp>
        <p:nvGrpSpPr>
          <p:cNvPr id="101" name="Google Shape;101;g15b007747bc_0_1950"/>
          <p:cNvGrpSpPr/>
          <p:nvPr/>
        </p:nvGrpSpPr>
        <p:grpSpPr>
          <a:xfrm>
            <a:off x="3041725" y="2300373"/>
            <a:ext cx="1525525" cy="3643960"/>
            <a:chOff x="3047999" y="2295575"/>
            <a:chExt cx="1524001" cy="2847956"/>
          </a:xfrm>
        </p:grpSpPr>
        <p:grpSp>
          <p:nvGrpSpPr>
            <p:cNvPr id="102" name="Google Shape;102;g15b007747bc_0_1950"/>
            <p:cNvGrpSpPr/>
            <p:nvPr/>
          </p:nvGrpSpPr>
          <p:grpSpPr>
            <a:xfrm>
              <a:off x="3048000" y="2295578"/>
              <a:ext cx="1524000" cy="2847953"/>
              <a:chOff x="0" y="2295575"/>
              <a:chExt cx="1524000" cy="2837455"/>
            </a:xfrm>
          </p:grpSpPr>
          <p:sp>
            <p:nvSpPr>
              <p:cNvPr id="103" name="Google Shape;103;g15b007747bc_0_1950"/>
              <p:cNvSpPr/>
              <p:nvPr/>
            </p:nvSpPr>
            <p:spPr>
              <a:xfrm>
                <a:off x="0" y="2823930"/>
                <a:ext cx="1524000" cy="2309100"/>
              </a:xfrm>
              <a:prstGeom prst="rect">
                <a:avLst/>
              </a:prstGeom>
              <a:solidFill>
                <a:srgbClr val="F0F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g15b007747bc_0_1950"/>
              <p:cNvSpPr/>
              <p:nvPr/>
            </p:nvSpPr>
            <p:spPr>
              <a:xfrm>
                <a:off x="0" y="2295575"/>
                <a:ext cx="1524000" cy="53700"/>
              </a:xfrm>
              <a:prstGeom prst="rect">
                <a:avLst/>
              </a:prstGeom>
              <a:solidFill>
                <a:srgbClr val="F0F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05" name="Google Shape;105;g15b007747bc_0_1950"/>
            <p:cNvCxnSpPr/>
            <p:nvPr/>
          </p:nvCxnSpPr>
          <p:spPr>
            <a:xfrm>
              <a:off x="4572000" y="2295575"/>
              <a:ext cx="0" cy="2837400"/>
            </a:xfrm>
            <a:prstGeom prst="straightConnector1">
              <a:avLst/>
            </a:prstGeom>
            <a:noFill/>
            <a:ln cap="flat" cmpd="sng" w="9525">
              <a:solidFill>
                <a:srgbClr val="D9D9D9"/>
              </a:solidFill>
              <a:prstDash val="dot"/>
              <a:round/>
              <a:headEnd len="sm" w="sm" type="none"/>
              <a:tailEnd len="sm" w="sm" type="none"/>
            </a:ln>
          </p:spPr>
        </p:cxnSp>
        <p:sp>
          <p:nvSpPr>
            <p:cNvPr id="106" name="Google Shape;106;g15b007747bc_0_1950"/>
            <p:cNvSpPr txBox="1"/>
            <p:nvPr/>
          </p:nvSpPr>
          <p:spPr>
            <a:xfrm>
              <a:off x="3047999" y="3050051"/>
              <a:ext cx="1524000" cy="101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US" sz="1100" u="none" cap="none" strike="noStrike">
                  <a:solidFill>
                    <a:srgbClr val="5E5E5E"/>
                  </a:solidFill>
                  <a:latin typeface="Roboto"/>
                  <a:ea typeface="Roboto"/>
                  <a:cs typeface="Roboto"/>
                  <a:sym typeface="Roboto"/>
                </a:rPr>
                <a:t>Continue Integration</a:t>
              </a:r>
              <a:endParaRPr b="1" i="0" sz="1100" u="none" cap="none" strike="noStrike">
                <a:solidFill>
                  <a:srgbClr val="5E5E5E"/>
                </a:solidFill>
                <a:latin typeface="Roboto"/>
                <a:ea typeface="Roboto"/>
                <a:cs typeface="Roboto"/>
                <a:sym typeface="Roboto"/>
              </a:endParaRPr>
            </a:p>
          </p:txBody>
        </p:sp>
        <p:sp>
          <p:nvSpPr>
            <p:cNvPr id="107" name="Google Shape;107;g15b007747bc_0_1950"/>
            <p:cNvSpPr txBox="1"/>
            <p:nvPr/>
          </p:nvSpPr>
          <p:spPr>
            <a:xfrm>
              <a:off x="3206691" y="3542401"/>
              <a:ext cx="1170900" cy="354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900"/>
                <a:buFont typeface="Arial"/>
                <a:buNone/>
              </a:pPr>
              <a:r>
                <a:rPr b="0" i="0" lang="en-US" sz="900" u="none" cap="none" strike="noStrike">
                  <a:solidFill>
                    <a:srgbClr val="5E5E5E"/>
                  </a:solidFill>
                  <a:latin typeface="Roboto"/>
                  <a:ea typeface="Roboto"/>
                  <a:cs typeface="Roboto"/>
                  <a:sym typeface="Roboto"/>
                </a:rPr>
                <a:t>All other PCBs should be ordered and ready to integrate.</a:t>
              </a:r>
              <a:endParaRPr b="0" i="0" sz="900" u="none" cap="none" strike="noStrike">
                <a:solidFill>
                  <a:srgbClr val="5E5E5E"/>
                </a:solidFill>
                <a:latin typeface="Roboto"/>
                <a:ea typeface="Roboto"/>
                <a:cs typeface="Roboto"/>
                <a:sym typeface="Roboto"/>
              </a:endParaRPr>
            </a:p>
            <a:p>
              <a:pPr indent="0" lvl="0" marL="0" marR="0" rtl="0" algn="l">
                <a:lnSpc>
                  <a:spcPct val="115000"/>
                </a:lnSpc>
                <a:spcBef>
                  <a:spcPts val="1600"/>
                </a:spcBef>
                <a:spcAft>
                  <a:spcPts val="0"/>
                </a:spcAft>
                <a:buClr>
                  <a:srgbClr val="000000"/>
                </a:buClr>
                <a:buSzPts val="900"/>
                <a:buFont typeface="Arial"/>
                <a:buNone/>
              </a:pPr>
              <a:r>
                <a:rPr b="0" i="0" lang="en-US" sz="900" u="none" cap="none" strike="noStrike">
                  <a:solidFill>
                    <a:srgbClr val="5E5E5E"/>
                  </a:solidFill>
                  <a:latin typeface="Roboto"/>
                  <a:ea typeface="Roboto"/>
                  <a:cs typeface="Roboto"/>
                  <a:sym typeface="Roboto"/>
                </a:rPr>
                <a:t>Integrate Switch controllers with monitor subsystem.</a:t>
              </a:r>
              <a:endParaRPr b="0" i="0" sz="900" u="none" cap="none" strike="noStrike">
                <a:solidFill>
                  <a:srgbClr val="5E5E5E"/>
                </a:solidFill>
                <a:latin typeface="Roboto"/>
                <a:ea typeface="Roboto"/>
                <a:cs typeface="Roboto"/>
                <a:sym typeface="Roboto"/>
              </a:endParaRPr>
            </a:p>
            <a:p>
              <a:pPr indent="0" lvl="0" marL="0" marR="0" rtl="0" algn="l">
                <a:lnSpc>
                  <a:spcPct val="115000"/>
                </a:lnSpc>
                <a:spcBef>
                  <a:spcPts val="1600"/>
                </a:spcBef>
                <a:spcAft>
                  <a:spcPts val="1600"/>
                </a:spcAft>
                <a:buClr>
                  <a:srgbClr val="000000"/>
                </a:buClr>
                <a:buSzPts val="900"/>
                <a:buFont typeface="Arial"/>
                <a:buNone/>
              </a:pPr>
              <a:r>
                <a:t/>
              </a:r>
              <a:endParaRPr b="0" i="0" sz="900" u="none" cap="none" strike="noStrike">
                <a:solidFill>
                  <a:srgbClr val="5E5E5E"/>
                </a:solidFill>
                <a:latin typeface="Roboto"/>
                <a:ea typeface="Roboto"/>
                <a:cs typeface="Roboto"/>
                <a:sym typeface="Roboto"/>
              </a:endParaRPr>
            </a:p>
          </p:txBody>
        </p:sp>
        <p:sp>
          <p:nvSpPr>
            <p:cNvPr id="108" name="Google Shape;108;g15b007747bc_0_1950"/>
            <p:cNvSpPr txBox="1"/>
            <p:nvPr/>
          </p:nvSpPr>
          <p:spPr>
            <a:xfrm>
              <a:off x="3224547" y="2441102"/>
              <a:ext cx="1135200" cy="260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000"/>
                <a:buFont typeface="Arial"/>
                <a:buNone/>
              </a:pPr>
              <a:r>
                <a:rPr b="0" i="0" lang="en-US" sz="1000" u="none" cap="none" strike="noStrike">
                  <a:solidFill>
                    <a:srgbClr val="5E5E5E"/>
                  </a:solidFill>
                  <a:latin typeface="Roboto"/>
                  <a:ea typeface="Roboto"/>
                  <a:cs typeface="Roboto"/>
                  <a:sym typeface="Roboto"/>
                </a:rPr>
                <a:t>Early October</a:t>
              </a:r>
              <a:endParaRPr b="0" i="0" sz="1000" u="none" cap="none" strike="noStrike">
                <a:solidFill>
                  <a:srgbClr val="5E5E5E"/>
                </a:solidFill>
                <a:latin typeface="Roboto"/>
                <a:ea typeface="Roboto"/>
                <a:cs typeface="Roboto"/>
                <a:sym typeface="Roboto"/>
              </a:endParaRPr>
            </a:p>
          </p:txBody>
        </p:sp>
      </p:grpSp>
      <p:grpSp>
        <p:nvGrpSpPr>
          <p:cNvPr id="109" name="Google Shape;109;g15b007747bc_0_1950"/>
          <p:cNvGrpSpPr/>
          <p:nvPr/>
        </p:nvGrpSpPr>
        <p:grpSpPr>
          <a:xfrm>
            <a:off x="1516200" y="2300381"/>
            <a:ext cx="1525524" cy="3643952"/>
            <a:chOff x="1515975" y="2295580"/>
            <a:chExt cx="1525524" cy="2847950"/>
          </a:xfrm>
        </p:grpSpPr>
        <p:sp>
          <p:nvSpPr>
            <p:cNvPr id="110" name="Google Shape;110;g15b007747bc_0_1950"/>
            <p:cNvSpPr/>
            <p:nvPr/>
          </p:nvSpPr>
          <p:spPr>
            <a:xfrm>
              <a:off x="1515975" y="2823930"/>
              <a:ext cx="1525500" cy="2319600"/>
            </a:xfrm>
            <a:prstGeom prst="rect">
              <a:avLst/>
            </a:prstGeom>
            <a:solidFill>
              <a:srgbClr val="1B78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g15b007747bc_0_1950"/>
            <p:cNvSpPr/>
            <p:nvPr/>
          </p:nvSpPr>
          <p:spPr>
            <a:xfrm>
              <a:off x="1515975" y="2295580"/>
              <a:ext cx="1525500" cy="53700"/>
            </a:xfrm>
            <a:prstGeom prst="rect">
              <a:avLst/>
            </a:prstGeom>
            <a:solidFill>
              <a:srgbClr val="1B78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15b007747bc_0_1950"/>
            <p:cNvSpPr txBox="1"/>
            <p:nvPr/>
          </p:nvSpPr>
          <p:spPr>
            <a:xfrm>
              <a:off x="1579900" y="3050050"/>
              <a:ext cx="1391700" cy="67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Roboto"/>
                  <a:ea typeface="Roboto"/>
                  <a:cs typeface="Roboto"/>
                  <a:sym typeface="Roboto"/>
                </a:rPr>
                <a:t>Begin Integration</a:t>
              </a:r>
              <a:endParaRPr b="1" i="0" sz="1100" u="none" cap="none" strike="noStrike">
                <a:solidFill>
                  <a:schemeClr val="lt1"/>
                </a:solidFill>
                <a:latin typeface="Roboto"/>
                <a:ea typeface="Roboto"/>
                <a:cs typeface="Roboto"/>
                <a:sym typeface="Roboto"/>
              </a:endParaRPr>
            </a:p>
          </p:txBody>
        </p:sp>
        <p:sp>
          <p:nvSpPr>
            <p:cNvPr id="113" name="Google Shape;113;g15b007747bc_0_1950"/>
            <p:cNvSpPr txBox="1"/>
            <p:nvPr/>
          </p:nvSpPr>
          <p:spPr>
            <a:xfrm>
              <a:off x="1697450" y="3575412"/>
              <a:ext cx="1172100" cy="546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900"/>
                <a:buFont typeface="Arial"/>
                <a:buNone/>
              </a:pPr>
              <a:r>
                <a:rPr b="0" i="0" lang="en-US" sz="900" u="none" cap="none" strike="noStrike">
                  <a:solidFill>
                    <a:schemeClr val="lt1"/>
                  </a:solidFill>
                  <a:latin typeface="Roboto"/>
                  <a:ea typeface="Roboto"/>
                  <a:cs typeface="Roboto"/>
                  <a:sym typeface="Roboto"/>
                </a:rPr>
                <a:t>All subsystems should be in complete working order with PCBs on the way.</a:t>
              </a:r>
              <a:endParaRPr b="0" i="0" sz="900" u="none" cap="none" strike="noStrike">
                <a:solidFill>
                  <a:schemeClr val="lt1"/>
                </a:solidFill>
                <a:latin typeface="Roboto"/>
                <a:ea typeface="Roboto"/>
                <a:cs typeface="Roboto"/>
                <a:sym typeface="Roboto"/>
              </a:endParaRPr>
            </a:p>
            <a:p>
              <a:pPr indent="0" lvl="0" marL="0" marR="0" rtl="0" algn="l">
                <a:lnSpc>
                  <a:spcPct val="115000"/>
                </a:lnSpc>
                <a:spcBef>
                  <a:spcPts val="1600"/>
                </a:spcBef>
                <a:spcAft>
                  <a:spcPts val="1600"/>
                </a:spcAft>
                <a:buClr>
                  <a:schemeClr val="dk1"/>
                </a:buClr>
                <a:buSzPts val="1100"/>
                <a:buFont typeface="Arial"/>
                <a:buNone/>
              </a:pPr>
              <a:r>
                <a:rPr b="0" i="0" lang="en-US" sz="900" u="none" cap="none" strike="noStrike">
                  <a:solidFill>
                    <a:schemeClr val="lt1"/>
                  </a:solidFill>
                  <a:latin typeface="Roboto"/>
                  <a:ea typeface="Roboto"/>
                  <a:cs typeface="Roboto"/>
                  <a:sym typeface="Roboto"/>
                </a:rPr>
                <a:t>Begin integrating rectifier with boost converter.</a:t>
              </a:r>
              <a:endParaRPr b="0" i="0" sz="900" u="none" cap="none" strike="noStrike">
                <a:solidFill>
                  <a:schemeClr val="lt1"/>
                </a:solidFill>
                <a:latin typeface="Roboto"/>
                <a:ea typeface="Roboto"/>
                <a:cs typeface="Roboto"/>
                <a:sym typeface="Roboto"/>
              </a:endParaRPr>
            </a:p>
          </p:txBody>
        </p:sp>
        <p:sp>
          <p:nvSpPr>
            <p:cNvPr id="114" name="Google Shape;114;g15b007747bc_0_1950"/>
            <p:cNvSpPr txBox="1"/>
            <p:nvPr/>
          </p:nvSpPr>
          <p:spPr>
            <a:xfrm>
              <a:off x="1692699" y="2441121"/>
              <a:ext cx="1172100" cy="260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000"/>
                <a:buFont typeface="Arial"/>
                <a:buNone/>
              </a:pPr>
              <a:r>
                <a:rPr b="0" i="0" lang="en-US" sz="1000" u="none" cap="none" strike="noStrike">
                  <a:solidFill>
                    <a:srgbClr val="1B786E"/>
                  </a:solidFill>
                  <a:latin typeface="Roboto"/>
                  <a:ea typeface="Roboto"/>
                  <a:cs typeface="Roboto"/>
                  <a:sym typeface="Roboto"/>
                </a:rPr>
                <a:t>Late September </a:t>
              </a:r>
              <a:endParaRPr b="0" i="0" sz="1000" u="none" cap="none" strike="noStrike">
                <a:solidFill>
                  <a:srgbClr val="1B786E"/>
                </a:solidFill>
                <a:latin typeface="Roboto"/>
                <a:ea typeface="Roboto"/>
                <a:cs typeface="Roboto"/>
                <a:sym typeface="Roboto"/>
              </a:endParaRPr>
            </a:p>
          </p:txBody>
        </p:sp>
        <p:cxnSp>
          <p:nvCxnSpPr>
            <p:cNvPr id="115" name="Google Shape;115;g15b007747bc_0_1950"/>
            <p:cNvCxnSpPr/>
            <p:nvPr/>
          </p:nvCxnSpPr>
          <p:spPr>
            <a:xfrm>
              <a:off x="3041499" y="2295580"/>
              <a:ext cx="0" cy="2837400"/>
            </a:xfrm>
            <a:prstGeom prst="straightConnector1">
              <a:avLst/>
            </a:prstGeom>
            <a:noFill/>
            <a:ln cap="flat" cmpd="sng" w="9525">
              <a:solidFill>
                <a:srgbClr val="83E3D9"/>
              </a:solidFill>
              <a:prstDash val="dot"/>
              <a:round/>
              <a:headEnd len="sm" w="sm" type="none"/>
              <a:tailEnd len="sm" w="sm" type="none"/>
            </a:ln>
          </p:spPr>
        </p:cxnSp>
      </p:grpSp>
      <p:grpSp>
        <p:nvGrpSpPr>
          <p:cNvPr id="116" name="Google Shape;116;g15b007747bc_0_1950"/>
          <p:cNvGrpSpPr/>
          <p:nvPr/>
        </p:nvGrpSpPr>
        <p:grpSpPr>
          <a:xfrm>
            <a:off x="200" y="2300381"/>
            <a:ext cx="1525524" cy="3643952"/>
            <a:chOff x="1515975" y="2295580"/>
            <a:chExt cx="1525524" cy="2847950"/>
          </a:xfrm>
        </p:grpSpPr>
        <p:sp>
          <p:nvSpPr>
            <p:cNvPr id="117" name="Google Shape;117;g15b007747bc_0_1950"/>
            <p:cNvSpPr/>
            <p:nvPr/>
          </p:nvSpPr>
          <p:spPr>
            <a:xfrm>
              <a:off x="1515975" y="2823930"/>
              <a:ext cx="1525500" cy="2319600"/>
            </a:xfrm>
            <a:prstGeom prst="rect">
              <a:avLst/>
            </a:prstGeom>
            <a:solidFill>
              <a:srgbClr val="1B78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g15b007747bc_0_1950"/>
            <p:cNvSpPr/>
            <p:nvPr/>
          </p:nvSpPr>
          <p:spPr>
            <a:xfrm>
              <a:off x="1515975" y="2295580"/>
              <a:ext cx="1525500" cy="53700"/>
            </a:xfrm>
            <a:prstGeom prst="rect">
              <a:avLst/>
            </a:prstGeom>
            <a:solidFill>
              <a:srgbClr val="1B78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g15b007747bc_0_1950"/>
            <p:cNvSpPr txBox="1"/>
            <p:nvPr/>
          </p:nvSpPr>
          <p:spPr>
            <a:xfrm>
              <a:off x="1692702" y="3050055"/>
              <a:ext cx="1172100" cy="67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1" i="0" lang="en-US" sz="1100" u="none" cap="none" strike="noStrike">
                  <a:solidFill>
                    <a:srgbClr val="FFFFFF"/>
                  </a:solidFill>
                  <a:latin typeface="Roboto"/>
                  <a:ea typeface="Roboto"/>
                  <a:cs typeface="Roboto"/>
                  <a:sym typeface="Roboto"/>
                </a:rPr>
                <a:t>Refine Subsystems </a:t>
              </a:r>
              <a:endParaRPr b="1" i="0" sz="1100" u="none" cap="none" strike="noStrike">
                <a:solidFill>
                  <a:srgbClr val="FFFFFF"/>
                </a:solidFill>
                <a:latin typeface="Roboto"/>
                <a:ea typeface="Roboto"/>
                <a:cs typeface="Roboto"/>
                <a:sym typeface="Roboto"/>
              </a:endParaRPr>
            </a:p>
          </p:txBody>
        </p:sp>
        <p:sp>
          <p:nvSpPr>
            <p:cNvPr id="120" name="Google Shape;120;g15b007747bc_0_1950"/>
            <p:cNvSpPr txBox="1"/>
            <p:nvPr/>
          </p:nvSpPr>
          <p:spPr>
            <a:xfrm>
              <a:off x="1692677" y="3559260"/>
              <a:ext cx="1172100" cy="1094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900"/>
                <a:buFont typeface="Arial"/>
                <a:buNone/>
              </a:pPr>
              <a:r>
                <a:rPr b="0" i="0" lang="en-US" sz="900" u="none" cap="none" strike="noStrike">
                  <a:solidFill>
                    <a:schemeClr val="lt1"/>
                  </a:solidFill>
                  <a:latin typeface="Roboto"/>
                  <a:ea typeface="Roboto"/>
                  <a:cs typeface="Roboto"/>
                  <a:sym typeface="Roboto"/>
                </a:rPr>
                <a:t>Ensure subsystems are in a working state and simulations are done. </a:t>
              </a:r>
              <a:endParaRPr b="0" i="0" sz="900" u="none" cap="none" strike="noStrike">
                <a:solidFill>
                  <a:schemeClr val="lt1"/>
                </a:solidFill>
                <a:latin typeface="Roboto"/>
                <a:ea typeface="Roboto"/>
                <a:cs typeface="Roboto"/>
                <a:sym typeface="Roboto"/>
              </a:endParaRPr>
            </a:p>
            <a:p>
              <a:pPr indent="0" lvl="0" marL="0" marR="0" rtl="0" algn="l">
                <a:lnSpc>
                  <a:spcPct val="115000"/>
                </a:lnSpc>
                <a:spcBef>
                  <a:spcPts val="1600"/>
                </a:spcBef>
                <a:spcAft>
                  <a:spcPts val="1600"/>
                </a:spcAft>
                <a:buClr>
                  <a:srgbClr val="000000"/>
                </a:buClr>
                <a:buSzPts val="900"/>
                <a:buFont typeface="Arial"/>
                <a:buNone/>
              </a:pPr>
              <a:r>
                <a:rPr b="0" i="0" lang="en-US" sz="900" u="none" cap="none" strike="noStrike">
                  <a:solidFill>
                    <a:schemeClr val="lt1"/>
                  </a:solidFill>
                  <a:latin typeface="Roboto"/>
                  <a:ea typeface="Roboto"/>
                  <a:cs typeface="Roboto"/>
                  <a:sym typeface="Roboto"/>
                </a:rPr>
                <a:t>Resolve any subsystem issues left over from the previous semester.</a:t>
              </a:r>
              <a:r>
                <a:rPr b="0" i="0" lang="en-US" sz="800" u="none" cap="none" strike="noStrike">
                  <a:solidFill>
                    <a:srgbClr val="FFFFFF"/>
                  </a:solidFill>
                  <a:latin typeface="Roboto"/>
                  <a:ea typeface="Roboto"/>
                  <a:cs typeface="Roboto"/>
                  <a:sym typeface="Roboto"/>
                </a:rPr>
                <a:t> </a:t>
              </a:r>
              <a:endParaRPr b="0" i="0" sz="800" u="none" cap="none" strike="noStrike">
                <a:solidFill>
                  <a:srgbClr val="FFFFFF"/>
                </a:solidFill>
                <a:latin typeface="Roboto"/>
                <a:ea typeface="Roboto"/>
                <a:cs typeface="Roboto"/>
                <a:sym typeface="Roboto"/>
              </a:endParaRPr>
            </a:p>
          </p:txBody>
        </p:sp>
        <p:sp>
          <p:nvSpPr>
            <p:cNvPr id="121" name="Google Shape;121;g15b007747bc_0_1950"/>
            <p:cNvSpPr txBox="1"/>
            <p:nvPr/>
          </p:nvSpPr>
          <p:spPr>
            <a:xfrm>
              <a:off x="1692700" y="2441115"/>
              <a:ext cx="1274100" cy="260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000"/>
                <a:buFont typeface="Arial"/>
                <a:buNone/>
              </a:pPr>
              <a:r>
                <a:rPr b="0" i="0" lang="en-US" sz="1000" u="none" cap="none" strike="noStrike">
                  <a:solidFill>
                    <a:srgbClr val="1B786E"/>
                  </a:solidFill>
                  <a:latin typeface="Roboto"/>
                  <a:ea typeface="Roboto"/>
                  <a:cs typeface="Roboto"/>
                  <a:sym typeface="Roboto"/>
                </a:rPr>
                <a:t>Early September</a:t>
              </a:r>
              <a:endParaRPr b="0" i="0" sz="1000" u="none" cap="none" strike="noStrike">
                <a:solidFill>
                  <a:srgbClr val="1B786E"/>
                </a:solidFill>
                <a:latin typeface="Roboto"/>
                <a:ea typeface="Roboto"/>
                <a:cs typeface="Roboto"/>
                <a:sym typeface="Roboto"/>
              </a:endParaRPr>
            </a:p>
          </p:txBody>
        </p:sp>
        <p:cxnSp>
          <p:nvCxnSpPr>
            <p:cNvPr id="122" name="Google Shape;122;g15b007747bc_0_1950"/>
            <p:cNvCxnSpPr/>
            <p:nvPr/>
          </p:nvCxnSpPr>
          <p:spPr>
            <a:xfrm>
              <a:off x="3041499" y="2295580"/>
              <a:ext cx="0" cy="2837400"/>
            </a:xfrm>
            <a:prstGeom prst="straightConnector1">
              <a:avLst/>
            </a:prstGeom>
            <a:noFill/>
            <a:ln cap="flat" cmpd="sng" w="9525">
              <a:solidFill>
                <a:srgbClr val="83E3D9"/>
              </a:solidFill>
              <a:prstDash val="dot"/>
              <a:round/>
              <a:headEnd len="sm" w="sm" type="none"/>
              <a:tailEnd len="sm" w="sm" type="none"/>
            </a:ln>
          </p:spPr>
        </p:cxnSp>
      </p:grpSp>
      <p:sp>
        <p:nvSpPr>
          <p:cNvPr id="123" name="Google Shape;123;g15b007747bc_0_1950"/>
          <p:cNvSpPr/>
          <p:nvPr/>
        </p:nvSpPr>
        <p:spPr>
          <a:xfrm>
            <a:off x="457200" y="6206125"/>
            <a:ext cx="1525800" cy="408600"/>
          </a:xfrm>
          <a:prstGeom prst="rect">
            <a:avLst/>
          </a:prstGeom>
          <a:solidFill>
            <a:srgbClr val="1B786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lt1"/>
                </a:solidFill>
                <a:latin typeface="Roboto"/>
                <a:ea typeface="Roboto"/>
                <a:cs typeface="Roboto"/>
                <a:sym typeface="Roboto"/>
              </a:rPr>
              <a:t>Done</a:t>
            </a:r>
            <a:endParaRPr b="1" i="0" sz="1400" u="none" cap="none" strike="noStrike">
              <a:solidFill>
                <a:schemeClr val="lt1"/>
              </a:solidFill>
              <a:latin typeface="Roboto"/>
              <a:ea typeface="Roboto"/>
              <a:cs typeface="Roboto"/>
              <a:sym typeface="Roboto"/>
            </a:endParaRPr>
          </a:p>
        </p:txBody>
      </p:sp>
      <p:sp>
        <p:nvSpPr>
          <p:cNvPr id="124" name="Google Shape;124;g15b007747bc_0_1950"/>
          <p:cNvSpPr/>
          <p:nvPr/>
        </p:nvSpPr>
        <p:spPr>
          <a:xfrm>
            <a:off x="2690750" y="6206125"/>
            <a:ext cx="1525800" cy="408600"/>
          </a:xfrm>
          <a:prstGeom prst="rect">
            <a:avLst/>
          </a:prstGeom>
          <a:solidFill>
            <a:srgbClr val="F0F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Roboto"/>
                <a:ea typeface="Roboto"/>
                <a:cs typeface="Roboto"/>
                <a:sym typeface="Roboto"/>
              </a:rPr>
              <a:t>In Progress</a:t>
            </a:r>
            <a:endParaRPr b="1" i="0" sz="1400" u="none" cap="none" strike="noStrike">
              <a:solidFill>
                <a:schemeClr val="dk1"/>
              </a:solidFill>
              <a:latin typeface="Roboto"/>
              <a:ea typeface="Roboto"/>
              <a:cs typeface="Roboto"/>
              <a:sym typeface="Roboto"/>
            </a:endParaRPr>
          </a:p>
        </p:txBody>
      </p:sp>
      <p:sp>
        <p:nvSpPr>
          <p:cNvPr id="125" name="Google Shape;125;g15b007747bc_0_1950"/>
          <p:cNvSpPr/>
          <p:nvPr/>
        </p:nvSpPr>
        <p:spPr>
          <a:xfrm>
            <a:off x="7160975" y="6206125"/>
            <a:ext cx="1525800" cy="4086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Roboto"/>
                <a:ea typeface="Roboto"/>
                <a:cs typeface="Roboto"/>
                <a:sym typeface="Roboto"/>
              </a:rPr>
              <a:t>Not Started</a:t>
            </a:r>
            <a:endParaRPr b="1" i="0" sz="1400" u="none" cap="none" strike="noStrike">
              <a:solidFill>
                <a:schemeClr val="dk1"/>
              </a:solidFill>
              <a:latin typeface="Roboto"/>
              <a:ea typeface="Roboto"/>
              <a:cs typeface="Roboto"/>
              <a:sym typeface="Roboto"/>
            </a:endParaRPr>
          </a:p>
        </p:txBody>
      </p:sp>
      <p:sp>
        <p:nvSpPr>
          <p:cNvPr id="126" name="Google Shape;126;g15b007747bc_0_1950"/>
          <p:cNvSpPr/>
          <p:nvPr/>
        </p:nvSpPr>
        <p:spPr>
          <a:xfrm>
            <a:off x="4924325" y="6206125"/>
            <a:ext cx="1525800" cy="408600"/>
          </a:xfrm>
          <a:prstGeom prst="rect">
            <a:avLst/>
          </a:prstGeom>
          <a:solidFill>
            <a:srgbClr val="CC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Roboto"/>
                <a:ea typeface="Roboto"/>
                <a:cs typeface="Roboto"/>
                <a:sym typeface="Roboto"/>
              </a:rPr>
              <a:t>Behind Schedule</a:t>
            </a:r>
            <a:endParaRPr b="1" i="0" sz="1400" u="none" cap="none" strike="noStrike">
              <a:solidFill>
                <a:schemeClr val="dk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11e8dc1184d_0_0"/>
          <p:cNvSpPr txBox="1"/>
          <p:nvPr>
            <p:ph type="title"/>
          </p:nvPr>
        </p:nvSpPr>
        <p:spPr>
          <a:xfrm>
            <a:off x="457200" y="1049174"/>
            <a:ext cx="8229600" cy="1082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Rectification and Conversion Subsystem</a:t>
            </a:r>
            <a:endParaRPr/>
          </a:p>
          <a:p>
            <a:pPr indent="0" lvl="0" marL="0" rtl="0" algn="ctr">
              <a:lnSpc>
                <a:spcPct val="100000"/>
              </a:lnSpc>
              <a:spcBef>
                <a:spcPts val="0"/>
              </a:spcBef>
              <a:spcAft>
                <a:spcPts val="0"/>
              </a:spcAft>
              <a:buSzPts val="3200"/>
              <a:buNone/>
            </a:pPr>
            <a:r>
              <a:rPr lang="en-US" sz="1900"/>
              <a:t>Owner: Colton Boos</a:t>
            </a:r>
            <a:endParaRPr sz="1900"/>
          </a:p>
        </p:txBody>
      </p:sp>
      <p:graphicFrame>
        <p:nvGraphicFramePr>
          <p:cNvPr id="132" name="Google Shape;132;g11e8dc1184d_0_0"/>
          <p:cNvGraphicFramePr/>
          <p:nvPr/>
        </p:nvGraphicFramePr>
        <p:xfrm>
          <a:off x="710750" y="2174700"/>
          <a:ext cx="3000000" cy="3000000"/>
        </p:xfrm>
        <a:graphic>
          <a:graphicData uri="http://schemas.openxmlformats.org/drawingml/2006/table">
            <a:tbl>
              <a:tblPr>
                <a:noFill/>
                <a:tableStyleId>{1AD57595-A140-4C5B-BCAB-ADFDDF607F21}</a:tableStyleId>
              </a:tblPr>
              <a:tblGrid>
                <a:gridCol w="3871125"/>
                <a:gridCol w="3871125"/>
              </a:tblGrid>
              <a:tr h="860350">
                <a:tc>
                  <a:txBody>
                    <a:bodyPr/>
                    <a:lstStyle/>
                    <a:p>
                      <a:pPr indent="0" lvl="0" marL="0" marR="0" rtl="0" algn="l">
                        <a:lnSpc>
                          <a:spcPct val="100000"/>
                        </a:lnSpc>
                        <a:spcBef>
                          <a:spcPts val="0"/>
                        </a:spcBef>
                        <a:spcAft>
                          <a:spcPts val="0"/>
                        </a:spcAft>
                        <a:buClr>
                          <a:srgbClr val="000000"/>
                        </a:buClr>
                        <a:buSzPts val="2000"/>
                        <a:buFont typeface="Arial"/>
                        <a:buNone/>
                      </a:pPr>
                      <a:r>
                        <a:rPr lang="en-US" sz="2000" u="none" cap="none" strike="noStrike"/>
                        <a:t>Accomplishments since last review</a:t>
                      </a:r>
                      <a:endParaRPr sz="2000" u="none" cap="none" strike="noStrike"/>
                    </a:p>
                    <a:p>
                      <a:pPr indent="0" lvl="0" marL="0" marR="0" rtl="0" algn="l">
                        <a:lnSpc>
                          <a:spcPct val="100000"/>
                        </a:lnSpc>
                        <a:spcBef>
                          <a:spcPts val="0"/>
                        </a:spcBef>
                        <a:spcAft>
                          <a:spcPts val="0"/>
                        </a:spcAft>
                        <a:buClr>
                          <a:srgbClr val="000000"/>
                        </a:buClr>
                        <a:buSzPts val="2000"/>
                        <a:buFont typeface="Arial"/>
                        <a:buNone/>
                      </a:pPr>
                      <a:r>
                        <a:rPr lang="en-US" sz="2000" u="none" cap="none" strike="noStrike">
                          <a:solidFill>
                            <a:srgbClr val="FF0000"/>
                          </a:solidFill>
                        </a:rPr>
                        <a:t>1</a:t>
                      </a:r>
                      <a:r>
                        <a:rPr lang="en-US" sz="2000">
                          <a:solidFill>
                            <a:srgbClr val="FF0000"/>
                          </a:solidFill>
                        </a:rPr>
                        <a:t>2</a:t>
                      </a:r>
                      <a:r>
                        <a:rPr lang="en-US" sz="2000" u="none" cap="none" strike="noStrike">
                          <a:solidFill>
                            <a:srgbClr val="FF0000"/>
                          </a:solidFill>
                        </a:rPr>
                        <a:t> hours of effort</a:t>
                      </a:r>
                      <a:endParaRPr sz="2000" u="none" cap="none" strike="noStrike">
                        <a:solidFill>
                          <a:srgbClr val="FF0000"/>
                        </a:solidFill>
                      </a:endParaRPr>
                    </a:p>
                  </a:txBody>
                  <a:tcPr marT="91425" marB="91425" marR="91425" marL="91425">
                    <a:solidFill>
                      <a:srgbClr val="F4CCCC"/>
                    </a:solidFill>
                  </a:tcPr>
                </a:tc>
                <a:tc>
                  <a:txBody>
                    <a:bodyPr/>
                    <a:lstStyle/>
                    <a:p>
                      <a:pPr indent="0" lvl="0" marL="0" marR="0" rtl="0" algn="l">
                        <a:lnSpc>
                          <a:spcPct val="100000"/>
                        </a:lnSpc>
                        <a:spcBef>
                          <a:spcPts val="0"/>
                        </a:spcBef>
                        <a:spcAft>
                          <a:spcPts val="0"/>
                        </a:spcAft>
                        <a:buClr>
                          <a:srgbClr val="000000"/>
                        </a:buClr>
                        <a:buSzPts val="2000"/>
                        <a:buFont typeface="Arial"/>
                        <a:buNone/>
                      </a:pPr>
                      <a:r>
                        <a:rPr lang="en-US" sz="2000" u="none" cap="none" strike="noStrike"/>
                        <a:t>Ongoing progress/problems and plans until the next presentation </a:t>
                      </a:r>
                      <a:endParaRPr sz="2000" u="none" cap="none" strike="noStrike"/>
                    </a:p>
                  </a:txBody>
                  <a:tcPr marT="91425" marB="91425" marR="91425" marL="91425">
                    <a:solidFill>
                      <a:srgbClr val="F4CCCC"/>
                    </a:solidFill>
                  </a:tcPr>
                </a:tc>
              </a:tr>
              <a:tr h="3257975">
                <a:tc>
                  <a:txBody>
                    <a:bodyPr/>
                    <a:lstStyle/>
                    <a:p>
                      <a:pPr indent="-355600" lvl="0" marL="457200" marR="0" rtl="0" algn="l">
                        <a:lnSpc>
                          <a:spcPct val="100000"/>
                        </a:lnSpc>
                        <a:spcBef>
                          <a:spcPts val="0"/>
                        </a:spcBef>
                        <a:spcAft>
                          <a:spcPts val="0"/>
                        </a:spcAft>
                        <a:buSzPts val="2000"/>
                        <a:buChar char="●"/>
                      </a:pPr>
                      <a:r>
                        <a:rPr lang="en-US" sz="2000"/>
                        <a:t>Completed testing of rectifier with AC input and measured DC output</a:t>
                      </a:r>
                      <a:endParaRPr sz="2000"/>
                    </a:p>
                    <a:p>
                      <a:pPr indent="-355600" lvl="0" marL="457200" marR="0" rtl="0" algn="l">
                        <a:lnSpc>
                          <a:spcPct val="100000"/>
                        </a:lnSpc>
                        <a:spcBef>
                          <a:spcPts val="1000"/>
                        </a:spcBef>
                        <a:spcAft>
                          <a:spcPts val="0"/>
                        </a:spcAft>
                        <a:buSzPts val="2000"/>
                        <a:buChar char="●"/>
                      </a:pPr>
                      <a:r>
                        <a:rPr lang="en-US" sz="2000"/>
                        <a:t>Completed testing of converter with 6.5V-30V input </a:t>
                      </a:r>
                      <a:endParaRPr sz="2000"/>
                    </a:p>
                    <a:p>
                      <a:pPr indent="-355600" lvl="0" marL="457200" marR="0" rtl="0" algn="l">
                        <a:lnSpc>
                          <a:spcPct val="100000"/>
                        </a:lnSpc>
                        <a:spcBef>
                          <a:spcPts val="1000"/>
                        </a:spcBef>
                        <a:spcAft>
                          <a:spcPts val="1000"/>
                        </a:spcAft>
                        <a:buSzPts val="2000"/>
                        <a:buChar char="●"/>
                      </a:pPr>
                      <a:r>
                        <a:rPr lang="en-US" sz="2000"/>
                        <a:t>Completed integration of rectifier and converter</a:t>
                      </a:r>
                      <a:endParaRPr sz="2000" u="none" cap="none" strike="noStrike"/>
                    </a:p>
                  </a:txBody>
                  <a:tcPr marT="91425" marB="91425" marR="91425" marL="91425"/>
                </a:tc>
                <a:tc>
                  <a:txBody>
                    <a:bodyPr/>
                    <a:lstStyle/>
                    <a:p>
                      <a:pPr indent="-355600" lvl="0" marL="457200" marR="0" rtl="0" algn="l">
                        <a:lnSpc>
                          <a:spcPct val="100000"/>
                        </a:lnSpc>
                        <a:spcBef>
                          <a:spcPts val="0"/>
                        </a:spcBef>
                        <a:spcAft>
                          <a:spcPts val="0"/>
                        </a:spcAft>
                        <a:buClr>
                          <a:srgbClr val="000000"/>
                        </a:buClr>
                        <a:buSzPts val="2000"/>
                        <a:buFont typeface="Arial"/>
                        <a:buChar char="●"/>
                      </a:pPr>
                      <a:r>
                        <a:rPr lang="en-US" sz="2000">
                          <a:solidFill>
                            <a:schemeClr val="dk1"/>
                          </a:solidFill>
                        </a:rPr>
                        <a:t>Integrate with switch controller 1</a:t>
                      </a:r>
                      <a:endParaRPr sz="2000">
                        <a:solidFill>
                          <a:schemeClr val="dk1"/>
                        </a:solidFill>
                      </a:endParaRPr>
                    </a:p>
                    <a:p>
                      <a:pPr indent="-355600" lvl="0" marL="457200" marR="0" rtl="0" algn="l">
                        <a:lnSpc>
                          <a:spcPct val="100000"/>
                        </a:lnSpc>
                        <a:spcBef>
                          <a:spcPts val="1000"/>
                        </a:spcBef>
                        <a:spcAft>
                          <a:spcPts val="1000"/>
                        </a:spcAft>
                        <a:buClr>
                          <a:schemeClr val="dk1"/>
                        </a:buClr>
                        <a:buSzPts val="2000"/>
                        <a:buChar char="●"/>
                      </a:pPr>
                      <a:r>
                        <a:rPr lang="en-US" sz="2000">
                          <a:solidFill>
                            <a:schemeClr val="dk1"/>
                          </a:solidFill>
                        </a:rPr>
                        <a:t>Implement wind-turbine outdoors and prepare for full system test</a:t>
                      </a:r>
                      <a:endParaRPr sz="2000">
                        <a:solidFill>
                          <a:schemeClr val="dk1"/>
                        </a:solidFill>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g150097236e2_0_44"/>
          <p:cNvSpPr txBox="1"/>
          <p:nvPr>
            <p:ph type="title"/>
          </p:nvPr>
        </p:nvSpPr>
        <p:spPr>
          <a:xfrm>
            <a:off x="457200" y="996799"/>
            <a:ext cx="8229600" cy="1082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Rectification and Conversion Subsystem</a:t>
            </a:r>
            <a:endParaRPr/>
          </a:p>
          <a:p>
            <a:pPr indent="0" lvl="0" marL="0" rtl="0" algn="ctr">
              <a:lnSpc>
                <a:spcPct val="100000"/>
              </a:lnSpc>
              <a:spcBef>
                <a:spcPts val="0"/>
              </a:spcBef>
              <a:spcAft>
                <a:spcPts val="0"/>
              </a:spcAft>
              <a:buSzPts val="3200"/>
              <a:buNone/>
            </a:pPr>
            <a:r>
              <a:rPr lang="en-US" sz="1900"/>
              <a:t>Owner: Colton Boos</a:t>
            </a:r>
            <a:endParaRPr sz="1900"/>
          </a:p>
        </p:txBody>
      </p:sp>
      <p:pic>
        <p:nvPicPr>
          <p:cNvPr id="138" name="Google Shape;138;g150097236e2_0_44"/>
          <p:cNvPicPr preferRelativeResize="0"/>
          <p:nvPr/>
        </p:nvPicPr>
        <p:blipFill rotWithShape="1">
          <a:blip r:embed="rId3">
            <a:alphaModFix/>
          </a:blip>
          <a:srcRect b="30272" l="0" r="7338" t="33028"/>
          <a:stretch/>
        </p:blipFill>
        <p:spPr>
          <a:xfrm>
            <a:off x="918299" y="4509725"/>
            <a:ext cx="7307402" cy="2170648"/>
          </a:xfrm>
          <a:prstGeom prst="rect">
            <a:avLst/>
          </a:prstGeom>
          <a:noFill/>
          <a:ln>
            <a:noFill/>
          </a:ln>
        </p:spPr>
      </p:pic>
      <p:pic>
        <p:nvPicPr>
          <p:cNvPr id="139" name="Google Shape;139;g150097236e2_0_44"/>
          <p:cNvPicPr preferRelativeResize="0"/>
          <p:nvPr/>
        </p:nvPicPr>
        <p:blipFill>
          <a:blip r:embed="rId4">
            <a:alphaModFix/>
          </a:blip>
          <a:stretch>
            <a:fillRect/>
          </a:stretch>
        </p:blipFill>
        <p:spPr>
          <a:xfrm>
            <a:off x="92125" y="2164613"/>
            <a:ext cx="3025000" cy="2068375"/>
          </a:xfrm>
          <a:prstGeom prst="rect">
            <a:avLst/>
          </a:prstGeom>
          <a:noFill/>
          <a:ln>
            <a:noFill/>
          </a:ln>
        </p:spPr>
      </p:pic>
      <p:pic>
        <p:nvPicPr>
          <p:cNvPr id="140" name="Google Shape;140;g150097236e2_0_44"/>
          <p:cNvPicPr preferRelativeResize="0"/>
          <p:nvPr/>
        </p:nvPicPr>
        <p:blipFill>
          <a:blip r:embed="rId5">
            <a:alphaModFix/>
          </a:blip>
          <a:stretch>
            <a:fillRect/>
          </a:stretch>
        </p:blipFill>
        <p:spPr>
          <a:xfrm>
            <a:off x="5912750" y="2164625"/>
            <a:ext cx="3119408" cy="2068375"/>
          </a:xfrm>
          <a:prstGeom prst="rect">
            <a:avLst/>
          </a:prstGeom>
          <a:noFill/>
          <a:ln>
            <a:noFill/>
          </a:ln>
        </p:spPr>
      </p:pic>
      <p:sp>
        <p:nvSpPr>
          <p:cNvPr id="141" name="Google Shape;141;g150097236e2_0_44"/>
          <p:cNvSpPr txBox="1"/>
          <p:nvPr/>
        </p:nvSpPr>
        <p:spPr>
          <a:xfrm>
            <a:off x="3592288" y="2552313"/>
            <a:ext cx="18453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For Rectifier: One example of the AC-DC Conversion Test</a:t>
            </a:r>
            <a:endParaRPr sz="1800"/>
          </a:p>
        </p:txBody>
      </p:sp>
      <p:sp>
        <p:nvSpPr>
          <p:cNvPr id="142" name="Google Shape;142;g150097236e2_0_44"/>
          <p:cNvSpPr txBox="1"/>
          <p:nvPr/>
        </p:nvSpPr>
        <p:spPr>
          <a:xfrm>
            <a:off x="506025" y="1735550"/>
            <a:ext cx="219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AC </a:t>
            </a:r>
            <a:r>
              <a:rPr lang="en-US" sz="1800"/>
              <a:t>Sinusoidal Input</a:t>
            </a:r>
            <a:endParaRPr sz="1800"/>
          </a:p>
        </p:txBody>
      </p:sp>
      <p:sp>
        <p:nvSpPr>
          <p:cNvPr id="143" name="Google Shape;143;g150097236e2_0_44"/>
          <p:cNvSpPr txBox="1"/>
          <p:nvPr/>
        </p:nvSpPr>
        <p:spPr>
          <a:xfrm>
            <a:off x="6281750" y="1735550"/>
            <a:ext cx="2381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Measured DC Output</a:t>
            </a:r>
            <a:endParaRPr sz="1800"/>
          </a:p>
        </p:txBody>
      </p:sp>
      <p:cxnSp>
        <p:nvCxnSpPr>
          <p:cNvPr id="144" name="Google Shape;144;g150097236e2_0_44"/>
          <p:cNvCxnSpPr>
            <a:stCxn id="141" idx="1"/>
            <a:endCxn id="139" idx="3"/>
          </p:cNvCxnSpPr>
          <p:nvPr/>
        </p:nvCxnSpPr>
        <p:spPr>
          <a:xfrm rot="10800000">
            <a:off x="3117088" y="3198813"/>
            <a:ext cx="475200" cy="0"/>
          </a:xfrm>
          <a:prstGeom prst="straightConnector1">
            <a:avLst/>
          </a:prstGeom>
          <a:noFill/>
          <a:ln cap="flat" cmpd="sng" w="28575">
            <a:solidFill>
              <a:schemeClr val="dk2"/>
            </a:solidFill>
            <a:prstDash val="solid"/>
            <a:round/>
            <a:headEnd len="med" w="med" type="none"/>
            <a:tailEnd len="med" w="med" type="triangle"/>
          </a:ln>
        </p:spPr>
      </p:cxnSp>
      <p:cxnSp>
        <p:nvCxnSpPr>
          <p:cNvPr id="145" name="Google Shape;145;g150097236e2_0_44"/>
          <p:cNvCxnSpPr>
            <a:stCxn id="141" idx="3"/>
            <a:endCxn id="140" idx="1"/>
          </p:cNvCxnSpPr>
          <p:nvPr/>
        </p:nvCxnSpPr>
        <p:spPr>
          <a:xfrm>
            <a:off x="5437588" y="3198813"/>
            <a:ext cx="475200" cy="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g150097236e2_0_29"/>
          <p:cNvSpPr txBox="1"/>
          <p:nvPr>
            <p:ph type="title"/>
          </p:nvPr>
        </p:nvSpPr>
        <p:spPr>
          <a:xfrm>
            <a:off x="457200" y="1049174"/>
            <a:ext cx="8229600" cy="1082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Switch Controller Subsystem</a:t>
            </a:r>
            <a:endParaRPr/>
          </a:p>
          <a:p>
            <a:pPr indent="0" lvl="0" marL="0" rtl="0" algn="ctr">
              <a:lnSpc>
                <a:spcPct val="100000"/>
              </a:lnSpc>
              <a:spcBef>
                <a:spcPts val="0"/>
              </a:spcBef>
              <a:spcAft>
                <a:spcPts val="0"/>
              </a:spcAft>
              <a:buSzPts val="3200"/>
              <a:buNone/>
            </a:pPr>
            <a:r>
              <a:rPr lang="en-US" sz="1900"/>
              <a:t>Owner: Peter Zha</a:t>
            </a:r>
            <a:endParaRPr sz="1900"/>
          </a:p>
        </p:txBody>
      </p:sp>
      <p:graphicFrame>
        <p:nvGraphicFramePr>
          <p:cNvPr id="151" name="Google Shape;151;g150097236e2_0_29"/>
          <p:cNvGraphicFramePr/>
          <p:nvPr/>
        </p:nvGraphicFramePr>
        <p:xfrm>
          <a:off x="710750" y="2174700"/>
          <a:ext cx="3000000" cy="3000000"/>
        </p:xfrm>
        <a:graphic>
          <a:graphicData uri="http://schemas.openxmlformats.org/drawingml/2006/table">
            <a:tbl>
              <a:tblPr>
                <a:noFill/>
                <a:tableStyleId>{1AD57595-A140-4C5B-BCAB-ADFDDF607F21}</a:tableStyleId>
              </a:tblPr>
              <a:tblGrid>
                <a:gridCol w="3871125"/>
                <a:gridCol w="3871125"/>
              </a:tblGrid>
              <a:tr h="860350">
                <a:tc>
                  <a:txBody>
                    <a:bodyPr/>
                    <a:lstStyle/>
                    <a:p>
                      <a:pPr indent="0" lvl="0" marL="0" marR="0" rtl="0" algn="l">
                        <a:lnSpc>
                          <a:spcPct val="100000"/>
                        </a:lnSpc>
                        <a:spcBef>
                          <a:spcPts val="0"/>
                        </a:spcBef>
                        <a:spcAft>
                          <a:spcPts val="0"/>
                        </a:spcAft>
                        <a:buClr>
                          <a:srgbClr val="000000"/>
                        </a:buClr>
                        <a:buSzPts val="2000"/>
                        <a:buFont typeface="Arial"/>
                        <a:buNone/>
                      </a:pPr>
                      <a:r>
                        <a:rPr lang="en-US" sz="2000" u="none" cap="none" strike="noStrike"/>
                        <a:t>Accomplishments since last review</a:t>
                      </a:r>
                      <a:endParaRPr sz="2000" u="none" cap="none" strike="noStrike"/>
                    </a:p>
                    <a:p>
                      <a:pPr indent="0" lvl="0" marL="0" marR="0" rtl="0" algn="l">
                        <a:lnSpc>
                          <a:spcPct val="100000"/>
                        </a:lnSpc>
                        <a:spcBef>
                          <a:spcPts val="0"/>
                        </a:spcBef>
                        <a:spcAft>
                          <a:spcPts val="0"/>
                        </a:spcAft>
                        <a:buClr>
                          <a:srgbClr val="000000"/>
                        </a:buClr>
                        <a:buSzPts val="2000"/>
                        <a:buFont typeface="Arial"/>
                        <a:buNone/>
                      </a:pPr>
                      <a:r>
                        <a:rPr lang="en-US" sz="2000">
                          <a:solidFill>
                            <a:srgbClr val="FF0000"/>
                          </a:solidFill>
                        </a:rPr>
                        <a:t>9</a:t>
                      </a:r>
                      <a:r>
                        <a:rPr lang="en-US" sz="2000" u="none" cap="none" strike="noStrike">
                          <a:solidFill>
                            <a:srgbClr val="FF0000"/>
                          </a:solidFill>
                        </a:rPr>
                        <a:t> hours of effort</a:t>
                      </a:r>
                      <a:endParaRPr sz="2000" u="none" cap="none" strike="noStrike">
                        <a:solidFill>
                          <a:srgbClr val="FF0000"/>
                        </a:solidFill>
                      </a:endParaRPr>
                    </a:p>
                  </a:txBody>
                  <a:tcPr marT="91425" marB="91425" marR="91425" marL="91425">
                    <a:solidFill>
                      <a:srgbClr val="F4CCCC"/>
                    </a:solidFill>
                  </a:tcPr>
                </a:tc>
                <a:tc>
                  <a:txBody>
                    <a:bodyPr/>
                    <a:lstStyle/>
                    <a:p>
                      <a:pPr indent="0" lvl="0" marL="0" marR="0" rtl="0" algn="l">
                        <a:lnSpc>
                          <a:spcPct val="100000"/>
                        </a:lnSpc>
                        <a:spcBef>
                          <a:spcPts val="0"/>
                        </a:spcBef>
                        <a:spcAft>
                          <a:spcPts val="0"/>
                        </a:spcAft>
                        <a:buClr>
                          <a:srgbClr val="000000"/>
                        </a:buClr>
                        <a:buSzPts val="2000"/>
                        <a:buFont typeface="Arial"/>
                        <a:buNone/>
                      </a:pPr>
                      <a:r>
                        <a:rPr lang="en-US" sz="2000" u="none" cap="none" strike="noStrike"/>
                        <a:t>Ongoing progress/problems and plans until the next presentation </a:t>
                      </a:r>
                      <a:endParaRPr sz="2000" u="none" cap="none" strike="noStrike"/>
                    </a:p>
                  </a:txBody>
                  <a:tcPr marT="91425" marB="91425" marR="91425" marL="91425">
                    <a:solidFill>
                      <a:srgbClr val="F4CCCC"/>
                    </a:solidFill>
                  </a:tcPr>
                </a:tc>
              </a:tr>
              <a:tr h="3257975">
                <a:tc>
                  <a:txBody>
                    <a:bodyPr/>
                    <a:lstStyle/>
                    <a:p>
                      <a:pPr indent="-355600" lvl="0" marL="457200" marR="0" rtl="0" algn="l">
                        <a:lnSpc>
                          <a:spcPct val="100000"/>
                        </a:lnSpc>
                        <a:spcBef>
                          <a:spcPts val="1000"/>
                        </a:spcBef>
                        <a:spcAft>
                          <a:spcPts val="0"/>
                        </a:spcAft>
                        <a:buClr>
                          <a:srgbClr val="000000"/>
                        </a:buClr>
                        <a:buSzPts val="2000"/>
                        <a:buFont typeface="Arial"/>
                        <a:buChar char="●"/>
                      </a:pPr>
                      <a:r>
                        <a:rPr lang="en-US" sz="2000"/>
                        <a:t>Breadboard tests with available components</a:t>
                      </a:r>
                      <a:endParaRPr sz="2000"/>
                    </a:p>
                    <a:p>
                      <a:pPr indent="-355600" lvl="0" marL="457200" marR="0" rtl="0" algn="l">
                        <a:lnSpc>
                          <a:spcPct val="100000"/>
                        </a:lnSpc>
                        <a:spcBef>
                          <a:spcPts val="1000"/>
                        </a:spcBef>
                        <a:spcAft>
                          <a:spcPts val="0"/>
                        </a:spcAft>
                        <a:buSzPts val="2000"/>
                        <a:buChar char="●"/>
                      </a:pPr>
                      <a:r>
                        <a:rPr lang="en-US" sz="2000"/>
                        <a:t>Brainstorming possible errors</a:t>
                      </a:r>
                      <a:endParaRPr sz="2000"/>
                    </a:p>
                    <a:p>
                      <a:pPr indent="-355600" lvl="0" marL="457200" marR="0" rtl="0" algn="l">
                        <a:lnSpc>
                          <a:spcPct val="100000"/>
                        </a:lnSpc>
                        <a:spcBef>
                          <a:spcPts val="1000"/>
                        </a:spcBef>
                        <a:spcAft>
                          <a:spcPts val="0"/>
                        </a:spcAft>
                        <a:buClr>
                          <a:srgbClr val="000000"/>
                        </a:buClr>
                        <a:buSzPts val="2000"/>
                        <a:buFont typeface="Arial"/>
                        <a:buChar char="●"/>
                      </a:pPr>
                      <a:r>
                        <a:rPr lang="en-US" sz="2000"/>
                        <a:t>Began soldering components onto PCBs</a:t>
                      </a:r>
                      <a:endParaRPr sz="2000"/>
                    </a:p>
                  </a:txBody>
                  <a:tcPr marT="91425" marB="91425" marR="91425" marL="91425"/>
                </a:tc>
                <a:tc>
                  <a:txBody>
                    <a:bodyPr/>
                    <a:lstStyle/>
                    <a:p>
                      <a:pPr indent="-355600" lvl="0" marL="457200" marR="0" rtl="0" algn="l">
                        <a:lnSpc>
                          <a:spcPct val="100000"/>
                        </a:lnSpc>
                        <a:spcBef>
                          <a:spcPts val="1000"/>
                        </a:spcBef>
                        <a:spcAft>
                          <a:spcPts val="0"/>
                        </a:spcAft>
                        <a:buClr>
                          <a:srgbClr val="000000"/>
                        </a:buClr>
                        <a:buSzPts val="2000"/>
                        <a:buFont typeface="Arial"/>
                        <a:buChar char="●"/>
                      </a:pPr>
                      <a:r>
                        <a:rPr lang="en-US" sz="2000"/>
                        <a:t>PCBs arrived very late</a:t>
                      </a:r>
                      <a:endParaRPr sz="2000"/>
                    </a:p>
                    <a:p>
                      <a:pPr indent="-355600" lvl="0" marL="457200" marR="0" rtl="0" algn="l">
                        <a:lnSpc>
                          <a:spcPct val="100000"/>
                        </a:lnSpc>
                        <a:spcBef>
                          <a:spcPts val="1000"/>
                        </a:spcBef>
                        <a:spcAft>
                          <a:spcPts val="0"/>
                        </a:spcAft>
                        <a:buSzPts val="2000"/>
                        <a:buChar char="●"/>
                      </a:pPr>
                      <a:r>
                        <a:rPr lang="en-US" sz="2000"/>
                        <a:t>Test the switch</a:t>
                      </a:r>
                      <a:endParaRPr sz="2000"/>
                    </a:p>
                    <a:p>
                      <a:pPr indent="-355600" lvl="0" marL="457200" marR="0" rtl="0" algn="l">
                        <a:lnSpc>
                          <a:spcPct val="100000"/>
                        </a:lnSpc>
                        <a:spcBef>
                          <a:spcPts val="1000"/>
                        </a:spcBef>
                        <a:spcAft>
                          <a:spcPts val="0"/>
                        </a:spcAft>
                        <a:buClr>
                          <a:srgbClr val="000000"/>
                        </a:buClr>
                        <a:buSzPts val="2000"/>
                        <a:buFont typeface="Arial"/>
                        <a:buChar char="●"/>
                      </a:pPr>
                      <a:r>
                        <a:rPr lang="en-US" sz="2000"/>
                        <a:t>Complete soldering of PCBs</a:t>
                      </a:r>
                      <a:endParaRPr sz="2000" u="none" cap="none" strike="noStrike"/>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150097236e2_0_49"/>
          <p:cNvSpPr txBox="1"/>
          <p:nvPr>
            <p:ph type="title"/>
          </p:nvPr>
        </p:nvSpPr>
        <p:spPr>
          <a:xfrm>
            <a:off x="457200" y="1049174"/>
            <a:ext cx="8229600" cy="1082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Switch Controller Subsystem</a:t>
            </a:r>
            <a:endParaRPr/>
          </a:p>
          <a:p>
            <a:pPr indent="0" lvl="0" marL="0" rtl="0" algn="ctr">
              <a:lnSpc>
                <a:spcPct val="100000"/>
              </a:lnSpc>
              <a:spcBef>
                <a:spcPts val="0"/>
              </a:spcBef>
              <a:spcAft>
                <a:spcPts val="0"/>
              </a:spcAft>
              <a:buSzPts val="3200"/>
              <a:buNone/>
            </a:pPr>
            <a:r>
              <a:rPr lang="en-US" sz="1900"/>
              <a:t>Owner: Peter Zha</a:t>
            </a:r>
            <a:endParaRPr sz="1900"/>
          </a:p>
        </p:txBody>
      </p:sp>
      <p:pic>
        <p:nvPicPr>
          <p:cNvPr id="157" name="Google Shape;157;g150097236e2_0_49"/>
          <p:cNvPicPr preferRelativeResize="0"/>
          <p:nvPr/>
        </p:nvPicPr>
        <p:blipFill>
          <a:blip r:embed="rId3">
            <a:alphaModFix/>
          </a:blip>
          <a:stretch>
            <a:fillRect/>
          </a:stretch>
        </p:blipFill>
        <p:spPr>
          <a:xfrm>
            <a:off x="4442900" y="2728938"/>
            <a:ext cx="4571351" cy="2812449"/>
          </a:xfrm>
          <a:prstGeom prst="rect">
            <a:avLst/>
          </a:prstGeom>
          <a:noFill/>
          <a:ln>
            <a:noFill/>
          </a:ln>
        </p:spPr>
      </p:pic>
      <p:pic>
        <p:nvPicPr>
          <p:cNvPr id="158" name="Google Shape;158;g150097236e2_0_49"/>
          <p:cNvPicPr preferRelativeResize="0"/>
          <p:nvPr/>
        </p:nvPicPr>
        <p:blipFill>
          <a:blip r:embed="rId4">
            <a:alphaModFix/>
          </a:blip>
          <a:stretch>
            <a:fillRect/>
          </a:stretch>
        </p:blipFill>
        <p:spPr>
          <a:xfrm>
            <a:off x="69910" y="2728950"/>
            <a:ext cx="4244526" cy="2812427"/>
          </a:xfrm>
          <a:prstGeom prst="rect">
            <a:avLst/>
          </a:prstGeom>
          <a:noFill/>
          <a:ln>
            <a:noFill/>
          </a:ln>
        </p:spPr>
      </p:pic>
      <p:sp>
        <p:nvSpPr>
          <p:cNvPr id="159" name="Google Shape;159;g150097236e2_0_49"/>
          <p:cNvSpPr txBox="1"/>
          <p:nvPr/>
        </p:nvSpPr>
        <p:spPr>
          <a:xfrm>
            <a:off x="489825" y="5664850"/>
            <a:ext cx="34047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800"/>
              <a:t>Switch Controller 1</a:t>
            </a:r>
            <a:endParaRPr sz="1800"/>
          </a:p>
        </p:txBody>
      </p:sp>
      <p:sp>
        <p:nvSpPr>
          <p:cNvPr id="160" name="Google Shape;160;g150097236e2_0_49"/>
          <p:cNvSpPr txBox="1"/>
          <p:nvPr/>
        </p:nvSpPr>
        <p:spPr>
          <a:xfrm>
            <a:off x="4961575" y="5664850"/>
            <a:ext cx="3534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800"/>
              <a:t>Switch Controller 2</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150097236e2_0_34"/>
          <p:cNvSpPr txBox="1"/>
          <p:nvPr>
            <p:ph type="title"/>
          </p:nvPr>
        </p:nvSpPr>
        <p:spPr>
          <a:xfrm>
            <a:off x="457200" y="1049174"/>
            <a:ext cx="8229600" cy="1082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3200"/>
              <a:buNone/>
            </a:pPr>
            <a:r>
              <a:rPr lang="en-US"/>
              <a:t>Inversion and Conversion Subsystem</a:t>
            </a:r>
            <a:endParaRPr/>
          </a:p>
          <a:p>
            <a:pPr indent="0" lvl="0" marL="0" rtl="0" algn="ctr">
              <a:lnSpc>
                <a:spcPct val="100000"/>
              </a:lnSpc>
              <a:spcBef>
                <a:spcPts val="0"/>
              </a:spcBef>
              <a:spcAft>
                <a:spcPts val="0"/>
              </a:spcAft>
              <a:buSzPts val="3200"/>
              <a:buNone/>
            </a:pPr>
            <a:r>
              <a:rPr lang="en-US" sz="1900"/>
              <a:t>Owner: Reginald Sampson</a:t>
            </a:r>
            <a:endParaRPr sz="1900"/>
          </a:p>
        </p:txBody>
      </p:sp>
      <p:graphicFrame>
        <p:nvGraphicFramePr>
          <p:cNvPr id="166" name="Google Shape;166;g150097236e2_0_34"/>
          <p:cNvGraphicFramePr/>
          <p:nvPr/>
        </p:nvGraphicFramePr>
        <p:xfrm>
          <a:off x="710750" y="2174700"/>
          <a:ext cx="3000000" cy="3000000"/>
        </p:xfrm>
        <a:graphic>
          <a:graphicData uri="http://schemas.openxmlformats.org/drawingml/2006/table">
            <a:tbl>
              <a:tblPr>
                <a:noFill/>
                <a:tableStyleId>{1AD57595-A140-4C5B-BCAB-ADFDDF607F21}</a:tableStyleId>
              </a:tblPr>
              <a:tblGrid>
                <a:gridCol w="3871125"/>
                <a:gridCol w="3871125"/>
              </a:tblGrid>
              <a:tr h="860350">
                <a:tc>
                  <a:txBody>
                    <a:bodyPr/>
                    <a:lstStyle/>
                    <a:p>
                      <a:pPr indent="0" lvl="0" marL="0" marR="0" rtl="0" algn="l">
                        <a:lnSpc>
                          <a:spcPct val="100000"/>
                        </a:lnSpc>
                        <a:spcBef>
                          <a:spcPts val="0"/>
                        </a:spcBef>
                        <a:spcAft>
                          <a:spcPts val="0"/>
                        </a:spcAft>
                        <a:buClr>
                          <a:srgbClr val="000000"/>
                        </a:buClr>
                        <a:buSzPts val="2000"/>
                        <a:buFont typeface="Arial"/>
                        <a:buNone/>
                      </a:pPr>
                      <a:r>
                        <a:rPr lang="en-US" sz="2000" u="none" cap="none" strike="noStrike"/>
                        <a:t>Accomplishments since last review</a:t>
                      </a:r>
                      <a:endParaRPr sz="2000" u="none" cap="none" strike="noStrike"/>
                    </a:p>
                    <a:p>
                      <a:pPr indent="0" lvl="0" marL="0" marR="0" rtl="0" algn="l">
                        <a:lnSpc>
                          <a:spcPct val="100000"/>
                        </a:lnSpc>
                        <a:spcBef>
                          <a:spcPts val="0"/>
                        </a:spcBef>
                        <a:spcAft>
                          <a:spcPts val="0"/>
                        </a:spcAft>
                        <a:buClr>
                          <a:srgbClr val="000000"/>
                        </a:buClr>
                        <a:buSzPts val="2000"/>
                        <a:buFont typeface="Arial"/>
                        <a:buNone/>
                      </a:pPr>
                      <a:r>
                        <a:rPr lang="en-US" sz="2000" u="none" cap="none" strike="noStrike">
                          <a:solidFill>
                            <a:srgbClr val="FF0000"/>
                          </a:solidFill>
                        </a:rPr>
                        <a:t>10 hours of effort</a:t>
                      </a:r>
                      <a:endParaRPr sz="2000" u="none" cap="none" strike="noStrike">
                        <a:solidFill>
                          <a:srgbClr val="FF0000"/>
                        </a:solidFill>
                      </a:endParaRPr>
                    </a:p>
                  </a:txBody>
                  <a:tcPr marT="91425" marB="91425" marR="91425" marL="91425">
                    <a:solidFill>
                      <a:srgbClr val="F4CCCC"/>
                    </a:solidFill>
                  </a:tcPr>
                </a:tc>
                <a:tc>
                  <a:txBody>
                    <a:bodyPr/>
                    <a:lstStyle/>
                    <a:p>
                      <a:pPr indent="0" lvl="0" marL="0" marR="0" rtl="0" algn="l">
                        <a:lnSpc>
                          <a:spcPct val="100000"/>
                        </a:lnSpc>
                        <a:spcBef>
                          <a:spcPts val="0"/>
                        </a:spcBef>
                        <a:spcAft>
                          <a:spcPts val="0"/>
                        </a:spcAft>
                        <a:buClr>
                          <a:srgbClr val="000000"/>
                        </a:buClr>
                        <a:buSzPts val="2000"/>
                        <a:buFont typeface="Arial"/>
                        <a:buNone/>
                      </a:pPr>
                      <a:r>
                        <a:rPr lang="en-US" sz="2000" u="none" cap="none" strike="noStrike"/>
                        <a:t>Ongoing progress/problems and plans until the next presentation </a:t>
                      </a:r>
                      <a:endParaRPr sz="2000" u="none" cap="none" strike="noStrike"/>
                    </a:p>
                  </a:txBody>
                  <a:tcPr marT="91425" marB="91425" marR="91425" marL="91425">
                    <a:solidFill>
                      <a:srgbClr val="F4CCCC"/>
                    </a:solidFill>
                  </a:tcPr>
                </a:tc>
              </a:tr>
              <a:tr h="3257975">
                <a:tc>
                  <a:txBody>
                    <a:bodyPr/>
                    <a:lstStyle/>
                    <a:p>
                      <a:pPr indent="-355600" lvl="0" marL="457200" marR="0" rtl="0" algn="l">
                        <a:lnSpc>
                          <a:spcPct val="100000"/>
                        </a:lnSpc>
                        <a:spcBef>
                          <a:spcPts val="0"/>
                        </a:spcBef>
                        <a:spcAft>
                          <a:spcPts val="0"/>
                        </a:spcAft>
                        <a:buClr>
                          <a:srgbClr val="000000"/>
                        </a:buClr>
                        <a:buSzPts val="2000"/>
                        <a:buFont typeface="Arial"/>
                        <a:buChar char="●"/>
                      </a:pPr>
                      <a:r>
                        <a:rPr lang="en-US" sz="2000" u="none" cap="none" strike="noStrike"/>
                        <a:t>Validated the</a:t>
                      </a:r>
                      <a:r>
                        <a:rPr lang="en-US" sz="2000"/>
                        <a:t> </a:t>
                      </a:r>
                      <a:r>
                        <a:rPr lang="en-US" sz="2000" u="none" cap="none" strike="noStrike"/>
                        <a:t>inverter circuit</a:t>
                      </a:r>
                      <a:r>
                        <a:rPr lang="en-US" sz="2000"/>
                        <a:t> with the transformer, load network and outlet connected</a:t>
                      </a:r>
                      <a:endParaRPr sz="2000" u="none" cap="none" strike="noStrike"/>
                    </a:p>
                    <a:p>
                      <a:pPr indent="-355600" lvl="0" marL="457200" marR="0" rtl="0" algn="l">
                        <a:lnSpc>
                          <a:spcPct val="100000"/>
                        </a:lnSpc>
                        <a:spcBef>
                          <a:spcPts val="1000"/>
                        </a:spcBef>
                        <a:spcAft>
                          <a:spcPts val="0"/>
                        </a:spcAft>
                        <a:buClr>
                          <a:srgbClr val="000000"/>
                        </a:buClr>
                        <a:buSzPts val="2000"/>
                        <a:buFont typeface="Arial"/>
                        <a:buChar char="●"/>
                      </a:pPr>
                      <a:r>
                        <a:rPr lang="en-US" sz="2000"/>
                        <a:t>Received </a:t>
                      </a:r>
                      <a:r>
                        <a:rPr lang="en-US" sz="2000" u="none" cap="none" strike="noStrike"/>
                        <a:t>converter, inverter and load net</a:t>
                      </a:r>
                      <a:r>
                        <a:rPr lang="en-US" sz="2000"/>
                        <a:t>work </a:t>
                      </a:r>
                      <a:r>
                        <a:rPr lang="en-US" sz="2000" u="none" cap="none" strike="noStrike"/>
                        <a:t>PCBs</a:t>
                      </a:r>
                      <a:endParaRPr sz="2000" u="none" cap="none" strike="noStrike"/>
                    </a:p>
                    <a:p>
                      <a:pPr indent="-355600" lvl="0" marL="457200" marR="0" rtl="0" algn="l">
                        <a:lnSpc>
                          <a:spcPct val="100000"/>
                        </a:lnSpc>
                        <a:spcBef>
                          <a:spcPts val="1000"/>
                        </a:spcBef>
                        <a:spcAft>
                          <a:spcPts val="0"/>
                        </a:spcAft>
                        <a:buClr>
                          <a:srgbClr val="000000"/>
                        </a:buClr>
                        <a:buSzPts val="2000"/>
                        <a:buFont typeface="Arial"/>
                        <a:buChar char="●"/>
                      </a:pPr>
                      <a:r>
                        <a:rPr lang="en-US" sz="2000"/>
                        <a:t>Finished soldering PCBs</a:t>
                      </a:r>
                      <a:endParaRPr sz="2000" u="none" cap="none" strike="noStrike"/>
                    </a:p>
                  </a:txBody>
                  <a:tcPr marT="91425" marB="91425" marR="91425" marL="91425"/>
                </a:tc>
                <a:tc>
                  <a:txBody>
                    <a:bodyPr/>
                    <a:lstStyle/>
                    <a:p>
                      <a:pPr indent="-355600" lvl="0" marL="457200" marR="0" rtl="0" algn="l">
                        <a:lnSpc>
                          <a:spcPct val="100000"/>
                        </a:lnSpc>
                        <a:spcBef>
                          <a:spcPts val="0"/>
                        </a:spcBef>
                        <a:spcAft>
                          <a:spcPts val="0"/>
                        </a:spcAft>
                        <a:buClr>
                          <a:srgbClr val="000000"/>
                        </a:buClr>
                        <a:buSzPts val="2000"/>
                        <a:buFont typeface="Arial"/>
                        <a:buChar char="●"/>
                      </a:pPr>
                      <a:r>
                        <a:rPr lang="en-US" sz="2000"/>
                        <a:t>Inductor leads don’t fit on PCB</a:t>
                      </a:r>
                      <a:endParaRPr sz="2000"/>
                    </a:p>
                    <a:p>
                      <a:pPr indent="-355600" lvl="0" marL="457200" marR="0" rtl="0" algn="l">
                        <a:lnSpc>
                          <a:spcPct val="100000"/>
                        </a:lnSpc>
                        <a:spcBef>
                          <a:spcPts val="0"/>
                        </a:spcBef>
                        <a:spcAft>
                          <a:spcPts val="0"/>
                        </a:spcAft>
                        <a:buSzPts val="2000"/>
                        <a:buChar char="●"/>
                      </a:pPr>
                      <a:r>
                        <a:rPr lang="en-US" sz="2000"/>
                        <a:t>Test and validate PCBs</a:t>
                      </a:r>
                      <a:endParaRPr sz="2000"/>
                    </a:p>
                    <a:p>
                      <a:pPr indent="-355600" lvl="0" marL="457200" marR="0" rtl="0" algn="l">
                        <a:lnSpc>
                          <a:spcPct val="100000"/>
                        </a:lnSpc>
                        <a:spcBef>
                          <a:spcPts val="0"/>
                        </a:spcBef>
                        <a:spcAft>
                          <a:spcPts val="0"/>
                        </a:spcAft>
                        <a:buSzPts val="2000"/>
                        <a:buChar char="●"/>
                      </a:pPr>
                      <a:r>
                        <a:rPr lang="en-US" sz="2000"/>
                        <a:t>Replace current transformer with new transformer</a:t>
                      </a:r>
                      <a:endParaRPr sz="2000"/>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2013-06-18T16:37:55Z</dcterms:created>
  <dc:creator>Brian Gardner</dc:creator>
</cp:coreProperties>
</file>